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83" r:id="rId4"/>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26144cd40_2_57: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65" name="Google Shape;165;g426144cd40_2_57:notes"/>
          <p:cNvSpPr/>
          <p:nvPr>
            <p:ph idx="2" type="sldImg"/>
          </p:nvPr>
        </p:nvSpPr>
        <p:spPr>
          <a:xfrm>
            <a:off x="381171" y="685791"/>
            <a:ext cx="6096292"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4e35459222_0_26: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317500" lvl="0" marL="457200" rtl="0" algn="l">
              <a:spcBef>
                <a:spcPts val="0"/>
              </a:spcBef>
              <a:spcAft>
                <a:spcPts val="0"/>
              </a:spcAft>
              <a:buClr>
                <a:schemeClr val="dk1"/>
              </a:buClr>
              <a:buSzPts val="1400"/>
              <a:buChar char="●"/>
            </a:pPr>
            <a:r>
              <a:rPr lang="en-GB" sz="1400"/>
              <a:t>Mol3d =&gt; Monte carlos radiative transfer between star adn disk</a:t>
            </a:r>
            <a:endParaRPr sz="1400"/>
          </a:p>
          <a:p>
            <a:pPr indent="-317500" lvl="0" marL="457200" rtl="0" algn="l">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Dust temperatures near star 100 - 1000 K =&gt; disks are better observed in the infrared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GB" sz="1400">
                <a:solidFill>
                  <a:schemeClr val="dk1"/>
                </a:solidFill>
              </a:rPr>
              <a:t>NIR for dust close to star, MIR for cooler gas (300 K), Far Infrared for even cooler.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Dust optically thick in the visible range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Scatters UV light due to size, and allows IR to pass through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Interstellar dust causes reddening of the light/image adding a peak at approx 6 micron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Traditional telescopes are not large enough to observe such faint, distant objects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GB" sz="1400">
                <a:solidFill>
                  <a:schemeClr val="dk1"/>
                </a:solidFill>
                <a:latin typeface="Times New Roman"/>
                <a:ea typeface="Times New Roman"/>
                <a:cs typeface="Times New Roman"/>
                <a:sym typeface="Times New Roman"/>
              </a:rPr>
              <a:t>Astronomical interferometer is an array of separate telescopes, mirror segments, radio antennas that work together to provide a higher resolution image</a:t>
            </a:r>
            <a:endParaRPr sz="1400"/>
          </a:p>
        </p:txBody>
      </p:sp>
      <p:sp>
        <p:nvSpPr>
          <p:cNvPr id="274" name="Google Shape;274;g4e35459222_0_26: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48fc0f5d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48fc0f5d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4e35459222_0_85: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Clr>
                <a:schemeClr val="dk1"/>
              </a:buClr>
              <a:buSzPts val="1100"/>
              <a:buFont typeface="Arial"/>
              <a:buNone/>
            </a:pPr>
            <a:r>
              <a:rPr lang="en-GB" sz="1800">
                <a:solidFill>
                  <a:schemeClr val="dk1"/>
                </a:solidFill>
              </a:rPr>
              <a:t>VLTI: VLT (or Very Large Telescope) is European project mainly made of four 8 m telescopes (Unit Telescopes or UT) and a series of “small” 1.8 m telescopes (Auxiliary Telescopes or AT). </a:t>
            </a:r>
            <a:endParaRPr sz="1800">
              <a:solidFill>
                <a:schemeClr val="dk1"/>
              </a:solidFill>
            </a:endParaRPr>
          </a:p>
          <a:p>
            <a:pPr indent="0" lvl="0" marL="0" rtl="0" algn="l">
              <a:spcBef>
                <a:spcPts val="0"/>
              </a:spcBef>
              <a:spcAft>
                <a:spcPts val="0"/>
              </a:spcAft>
              <a:buClr>
                <a:schemeClr val="dk1"/>
              </a:buClr>
              <a:buSzPts val="1100"/>
              <a:buFont typeface="Arial"/>
              <a:buNone/>
            </a:pPr>
            <a:r>
              <a:rPr lang="en-GB" sz="1800">
                <a:solidFill>
                  <a:schemeClr val="dk1"/>
                </a:solidFill>
              </a:rPr>
              <a:t>Today, 4 ATs and 4 UTs are operational with baselines ranging from 16 m to 130 m. </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GB" sz="1800"/>
              <a:t>Today’s VLTI is limited by vibrations, which are under investigation and should be solved in the next few years.</a:t>
            </a:r>
            <a:endParaRPr sz="1800"/>
          </a:p>
          <a:p>
            <a:pPr indent="457200" lvl="0" marL="0" rtl="0" algn="l">
              <a:spcBef>
                <a:spcPts val="0"/>
              </a:spcBef>
              <a:spcAft>
                <a:spcPts val="0"/>
              </a:spcAft>
              <a:buClr>
                <a:schemeClr val="dk1"/>
              </a:buClr>
              <a:buSzPts val="1100"/>
              <a:buFont typeface="Arial"/>
              <a:buNone/>
            </a:pPr>
            <a:r>
              <a:t/>
            </a:r>
            <a:endParaRPr sz="2400"/>
          </a:p>
        </p:txBody>
      </p:sp>
      <p:sp>
        <p:nvSpPr>
          <p:cNvPr id="291" name="Google Shape;291;g4e35459222_0_85: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4e35459222_0_100: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rPr lang="en-GB"/>
              <a:t>So how do</a:t>
            </a:r>
            <a:r>
              <a:rPr lang="en-GB"/>
              <a:t>es an astronomic interferrometer work and how do we define the visibility?</a:t>
            </a:r>
            <a:endParaRPr/>
          </a:p>
          <a:p>
            <a:pPr indent="0" lvl="0" marL="0" rtl="0" algn="l">
              <a:spcBef>
                <a:spcPts val="0"/>
              </a:spcBef>
              <a:spcAft>
                <a:spcPts val="0"/>
              </a:spcAft>
              <a:buNone/>
            </a:pPr>
            <a:r>
              <a:rPr lang="en-GB"/>
              <a:t>Imagine 2 such telescopes with a distance b, which we call a baseline, between them. By combining the light coming from a distant source, because the beams will have a path difference, we obtain an interference pattern. </a:t>
            </a:r>
            <a:endParaRPr/>
          </a:p>
          <a:p>
            <a:pPr indent="0" lvl="0" marL="0" rtl="0" algn="l">
              <a:spcBef>
                <a:spcPts val="0"/>
              </a:spcBef>
              <a:spcAft>
                <a:spcPts val="0"/>
              </a:spcAft>
              <a:buNone/>
            </a:pPr>
            <a:r>
              <a:rPr lang="en-GB"/>
              <a:t>If we think about the interference pattern in classical interferometer or a double slit experiment visibility is just … or for two monochromatic sources of different intensity and the same polarization</a:t>
            </a:r>
            <a:endParaRPr/>
          </a:p>
          <a:p>
            <a:pPr indent="0" lvl="0" marL="0" rtl="0" algn="l">
              <a:spcBef>
                <a:spcPts val="0"/>
              </a:spcBef>
              <a:spcAft>
                <a:spcPts val="0"/>
              </a:spcAft>
              <a:buNone/>
            </a:pPr>
            <a:r>
              <a:rPr lang="en-GB"/>
              <a:t>When V is 1 we have no distinguishable interference patter</a:t>
            </a:r>
            <a:endParaRPr/>
          </a:p>
          <a:p>
            <a:pPr indent="0" lvl="0" marL="0" rtl="0" algn="l">
              <a:spcBef>
                <a:spcPts val="0"/>
              </a:spcBef>
              <a:spcAft>
                <a:spcPts val="0"/>
              </a:spcAft>
              <a:buNone/>
            </a:pPr>
            <a:r>
              <a:rPr lang="en-GB"/>
              <a:t>V is 0 for certain values of the baseline, given the freqency and the span of the region to see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Classical Interferometers</a:t>
            </a:r>
            <a:endParaRPr b="1"/>
          </a:p>
          <a:p>
            <a:pPr indent="0" lvl="0" marL="0" rtl="0" algn="l">
              <a:spcBef>
                <a:spcPts val="0"/>
              </a:spcBef>
              <a:spcAft>
                <a:spcPts val="0"/>
              </a:spcAft>
              <a:buNone/>
            </a:pPr>
            <a:r>
              <a:rPr lang="en-GB"/>
              <a:t> (ike the Mach–Zehnder interferometer, Michelson interferometer, and Sagnac interferometer)</a:t>
            </a:r>
            <a:endParaRPr/>
          </a:p>
        </p:txBody>
      </p:sp>
      <p:sp>
        <p:nvSpPr>
          <p:cNvPr id="304" name="Google Shape;304;g4e35459222_0_100: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48fc0f5df_0_63: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rPr lang="en-GB"/>
              <a:t>So how does an astronomic interferrometer work and how do we define the visibility?</a:t>
            </a:r>
            <a:endParaRPr/>
          </a:p>
          <a:p>
            <a:pPr indent="0" lvl="0" marL="0" rtl="0" algn="l">
              <a:spcBef>
                <a:spcPts val="0"/>
              </a:spcBef>
              <a:spcAft>
                <a:spcPts val="0"/>
              </a:spcAft>
              <a:buNone/>
            </a:pPr>
            <a:r>
              <a:rPr lang="en-GB"/>
              <a:t>Imagine 2 such telescopes with a distance b, which we call a baseline, between them. By combining the light coming from a distant source, because the beams will have a path difference, we obtain an interference pattern. </a:t>
            </a:r>
            <a:endParaRPr/>
          </a:p>
          <a:p>
            <a:pPr indent="0" lvl="0" marL="0" rtl="0" algn="l">
              <a:spcBef>
                <a:spcPts val="0"/>
              </a:spcBef>
              <a:spcAft>
                <a:spcPts val="0"/>
              </a:spcAft>
              <a:buNone/>
            </a:pPr>
            <a:r>
              <a:rPr lang="en-GB"/>
              <a:t>If we think about the interference pattern in classical interferometer or a double slit experiment visibility is just … or for two monochromatic sources of different intensity and the same polarization</a:t>
            </a:r>
            <a:endParaRPr/>
          </a:p>
          <a:p>
            <a:pPr indent="0" lvl="0" marL="0" rtl="0" algn="l">
              <a:spcBef>
                <a:spcPts val="0"/>
              </a:spcBef>
              <a:spcAft>
                <a:spcPts val="0"/>
              </a:spcAft>
              <a:buNone/>
            </a:pPr>
            <a:r>
              <a:rPr lang="en-GB"/>
              <a:t>When V is 1 we have no distinguishable interference patter</a:t>
            </a:r>
            <a:endParaRPr/>
          </a:p>
          <a:p>
            <a:pPr indent="0" lvl="0" marL="0" rtl="0" algn="l">
              <a:spcBef>
                <a:spcPts val="0"/>
              </a:spcBef>
              <a:spcAft>
                <a:spcPts val="0"/>
              </a:spcAft>
              <a:buNone/>
            </a:pPr>
            <a:r>
              <a:rPr lang="en-GB"/>
              <a:t>V is 0 for certain values of the baseline, given the freqency and the span of the region to see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Classical Interferometers</a:t>
            </a:r>
            <a:endParaRPr b="1"/>
          </a:p>
          <a:p>
            <a:pPr indent="0" lvl="0" marL="0" rtl="0" algn="l">
              <a:spcBef>
                <a:spcPts val="0"/>
              </a:spcBef>
              <a:spcAft>
                <a:spcPts val="0"/>
              </a:spcAft>
              <a:buNone/>
            </a:pPr>
            <a:r>
              <a:rPr lang="en-GB"/>
              <a:t> (ike the Mach–Zehnder interferometer, Michelson interferometer, and Sagnac interferometer)</a:t>
            </a:r>
            <a:endParaRPr/>
          </a:p>
        </p:txBody>
      </p:sp>
      <p:sp>
        <p:nvSpPr>
          <p:cNvPr id="319" name="Google Shape;319;g548fc0f5df_0_63: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e35459222_0_128: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rPr lang="en-GB"/>
              <a:t>In the case of 2D images which do not have point sources, but a distribution we use the Van Cittert Zernike theorem to define visibility </a:t>
            </a:r>
            <a:endParaRPr/>
          </a:p>
          <a:p>
            <a:pPr indent="0" lvl="0" marL="0" rtl="0" algn="l">
              <a:spcBef>
                <a:spcPts val="0"/>
              </a:spcBef>
              <a:spcAft>
                <a:spcPts val="0"/>
              </a:spcAft>
              <a:buNone/>
            </a:pPr>
            <a:r>
              <a:rPr lang="en-GB"/>
              <a:t>This state that a distance enough source can be considered coherent and the complex visibility mu is the normalize Fourier transform of the source</a:t>
            </a:r>
            <a:endParaRPr/>
          </a:p>
          <a:p>
            <a:pPr indent="0" lvl="0" marL="0" rtl="0" algn="l">
              <a:spcBef>
                <a:spcPts val="0"/>
              </a:spcBef>
              <a:spcAft>
                <a:spcPts val="0"/>
              </a:spcAft>
              <a:buNone/>
            </a:pPr>
            <a:r>
              <a:rPr lang="en-GB"/>
              <a:t>(u,v) coordinate of telescopes, (x,y) real coordinates in circumstellar disk image</a:t>
            </a:r>
            <a:endParaRPr/>
          </a:p>
          <a:p>
            <a:pPr indent="0" lvl="0" marL="0" rtl="0" algn="l">
              <a:spcBef>
                <a:spcPts val="0"/>
              </a:spcBef>
              <a:spcAft>
                <a:spcPts val="0"/>
              </a:spcAft>
              <a:buNone/>
            </a:pPr>
            <a:r>
              <a:rPr lang="en-GB"/>
              <a:t>Visibility V, as used from now on is the modulus of the complex visibility mu</a:t>
            </a:r>
            <a:endParaRPr/>
          </a:p>
        </p:txBody>
      </p:sp>
      <p:sp>
        <p:nvSpPr>
          <p:cNvPr id="331" name="Google Shape;331;g4e35459222_0_128: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cad8b8cb2_0_76: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rPr lang="en-GB"/>
              <a:t>In theory, when getting observing one such disk, we get a fringe pattern, we calculate one visibility value from it V(b)</a:t>
            </a:r>
            <a:endParaRPr/>
          </a:p>
          <a:p>
            <a:pPr indent="0" lvl="0" marL="0" rtl="0" algn="l">
              <a:spcBef>
                <a:spcPts val="0"/>
              </a:spcBef>
              <a:spcAft>
                <a:spcPts val="0"/>
              </a:spcAft>
              <a:buNone/>
            </a:pPr>
            <a:r>
              <a:rPr lang="en-GB"/>
              <a:t>If we could then move the telescopes nad cover all baseline (or a large subset) we get can apply the inverse fourier transform and reconstruct the original disk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Interference fringe pattern projected on image for given wavelength and baseline</a:t>
            </a:r>
            <a:endParaRPr/>
          </a:p>
          <a:p>
            <a:pPr indent="0" lvl="0" marL="0" rtl="0" algn="l">
              <a:spcBef>
                <a:spcPts val="0"/>
              </a:spcBef>
              <a:spcAft>
                <a:spcPts val="0"/>
              </a:spcAft>
              <a:buNone/>
            </a:pPr>
            <a:r>
              <a:rPr lang="en-GB"/>
              <a:t>Solid lines are points for fringe maxima</a:t>
            </a:r>
            <a:endParaRPr/>
          </a:p>
          <a:p>
            <a:pPr indent="0" lvl="0" marL="0" rtl="0" algn="l">
              <a:spcBef>
                <a:spcPts val="0"/>
              </a:spcBef>
              <a:spcAft>
                <a:spcPts val="0"/>
              </a:spcAft>
              <a:buNone/>
            </a:pPr>
            <a:r>
              <a:rPr lang="en-GB"/>
              <a:t>Dotted lines are for destructive interference/ fringe minima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4" name="Google Shape;344;g4cad8b8cb2_0_76: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e35459222_0_113: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rPr lang="en-GB"/>
              <a:t>Point source =&gt; Step function (it too would have a minima, but that would be for a baseline of 10^24 m)</a:t>
            </a:r>
            <a:endParaRPr/>
          </a:p>
          <a:p>
            <a:pPr indent="0" lvl="0" marL="0" rtl="0" algn="l">
              <a:spcBef>
                <a:spcPts val="0"/>
              </a:spcBef>
              <a:spcAft>
                <a:spcPts val="0"/>
              </a:spcAft>
              <a:buNone/>
            </a:pPr>
            <a:r>
              <a:rPr lang="en-GB"/>
              <a:t>2 points =&gt; interference, cosine function</a:t>
            </a:r>
            <a:endParaRPr/>
          </a:p>
          <a:p>
            <a:pPr indent="0" lvl="0" marL="0" rtl="0" algn="l">
              <a:spcBef>
                <a:spcPts val="0"/>
              </a:spcBef>
              <a:spcAft>
                <a:spcPts val="0"/>
              </a:spcAft>
              <a:buNone/>
            </a:pPr>
            <a:r>
              <a:rPr lang="en-GB"/>
              <a:t>Box function =&gt; sinc function </a:t>
            </a:r>
            <a:endParaRPr/>
          </a:p>
          <a:p>
            <a:pPr indent="0" lvl="0" marL="0" rtl="0" algn="l">
              <a:spcBef>
                <a:spcPts val="0"/>
              </a:spcBef>
              <a:spcAft>
                <a:spcPts val="0"/>
              </a:spcAft>
              <a:buNone/>
            </a:pPr>
            <a:r>
              <a:rPr lang="en-GB"/>
              <a:t>Gaussian =&gt; Gaussian</a:t>
            </a:r>
            <a:endParaRPr/>
          </a:p>
        </p:txBody>
      </p:sp>
      <p:sp>
        <p:nvSpPr>
          <p:cNvPr id="355" name="Google Shape;355;g4e35459222_0_113: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426144cd40_0_163: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rPr lang="en-GB"/>
              <a:t>For a given dataset we calculate the temperature distribution as accurately as possible. </a:t>
            </a:r>
            <a:endParaRPr/>
          </a:p>
          <a:p>
            <a:pPr indent="0" lvl="0" marL="0" rtl="0" algn="l">
              <a:spcBef>
                <a:spcPts val="0"/>
              </a:spcBef>
              <a:spcAft>
                <a:spcPts val="0"/>
              </a:spcAft>
              <a:buNone/>
            </a:pPr>
            <a:r>
              <a:rPr lang="en-GB"/>
              <a:t>From the temperature distribution we calculate the thermal emission map, and the scattering map through raytracing for a given frequency</a:t>
            </a:r>
            <a:endParaRPr/>
          </a:p>
          <a:p>
            <a:pPr indent="0" lvl="0" marL="0" rtl="0" algn="l">
              <a:spcBef>
                <a:spcPts val="0"/>
              </a:spcBef>
              <a:spcAft>
                <a:spcPts val="0"/>
              </a:spcAft>
              <a:buNone/>
            </a:pPr>
            <a:r>
              <a:rPr lang="en-GB"/>
              <a:t>(Mie scattering for particles ~ wavelength, Rayleigh scattering for small particles)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then either take more of these pictures of the total flux and do the FT for one given baseline, which is similar to what is done in observations. Baseline is kept the same, multiple pictures are taken</a:t>
            </a:r>
            <a:endParaRPr/>
          </a:p>
          <a:p>
            <a:pPr indent="0" lvl="0" marL="0" rtl="0" algn="l">
              <a:spcBef>
                <a:spcPts val="0"/>
              </a:spcBef>
              <a:spcAft>
                <a:spcPts val="0"/>
              </a:spcAft>
              <a:buNone/>
            </a:pPr>
            <a:r>
              <a:rPr lang="en-GB"/>
              <a:t>Or take one picture and theoretically change the basline, which gives us more information as we can theoretically transform it back to the same picture</a:t>
            </a:r>
            <a:endParaRPr/>
          </a:p>
        </p:txBody>
      </p:sp>
      <p:sp>
        <p:nvSpPr>
          <p:cNvPr id="398" name="Google Shape;398;g426144cd40_0_163: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4cad8b8cb2_0_114: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rPr lang="en-GB"/>
              <a:t>Let’s look at a visibility curve of  the same object, a symmetrical circumstellar disk with inner radius 3 AU, face on, T 4500 K, L=1 </a:t>
            </a:r>
            <a:endParaRPr/>
          </a:p>
          <a:p>
            <a:pPr indent="0" lvl="0" marL="0" rtl="0" algn="l">
              <a:spcBef>
                <a:spcPts val="0"/>
              </a:spcBef>
              <a:spcAft>
                <a:spcPts val="0"/>
              </a:spcAft>
              <a:buNone/>
            </a:pPr>
            <a:r>
              <a:rPr lang="en-GB"/>
              <a:t>When we look at different freqeuncies we have visibility minima (a better visibility) at slightly different baselines</a:t>
            </a:r>
            <a:endParaRPr/>
          </a:p>
          <a:p>
            <a:pPr indent="0" lvl="0" marL="0" rtl="0" algn="l">
              <a:spcBef>
                <a:spcPts val="0"/>
              </a:spcBef>
              <a:spcAft>
                <a:spcPts val="0"/>
              </a:spcAft>
              <a:buNone/>
            </a:pPr>
            <a:r>
              <a:rPr lang="en-GB"/>
              <a:t>If we are taking measurements of this object at one baseline, we are looking at the dotted line </a:t>
            </a:r>
            <a:endParaRPr/>
          </a:p>
        </p:txBody>
      </p:sp>
      <p:sp>
        <p:nvSpPr>
          <p:cNvPr id="408" name="Google Shape;408;g4cad8b8cb2_0_114: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26144cd40_2_124: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176" name="Google Shape;176;g426144cd40_2_124:notes"/>
          <p:cNvSpPr/>
          <p:nvPr>
            <p:ph idx="2" type="sldImg"/>
          </p:nvPr>
        </p:nvSpPr>
        <p:spPr>
          <a:xfrm>
            <a:off x="381171" y="685791"/>
            <a:ext cx="6096292"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426144cd40_0_348: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420" name="Google Shape;420;g426144cd40_0_348: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4e419f909d_0_5: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432" name="Google Shape;432;g4e419f909d_0_5: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4cad8b8cb2_0_122: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rPr lang="en-GB"/>
              <a:t>L =1, T max = 250</a:t>
            </a:r>
            <a:endParaRPr/>
          </a:p>
          <a:p>
            <a:pPr indent="0" lvl="0" marL="0" rtl="0" algn="l">
              <a:spcBef>
                <a:spcPts val="0"/>
              </a:spcBef>
              <a:spcAft>
                <a:spcPts val="0"/>
              </a:spcAft>
              <a:buNone/>
            </a:pPr>
            <a:r>
              <a:rPr lang="en-GB"/>
              <a:t>L= 5, T max = 350  Peak emission</a:t>
            </a:r>
            <a:endParaRPr/>
          </a:p>
          <a:p>
            <a:pPr indent="0" lvl="0" marL="0" rtl="0" algn="l">
              <a:spcBef>
                <a:spcPts val="0"/>
              </a:spcBef>
              <a:spcAft>
                <a:spcPts val="0"/>
              </a:spcAft>
              <a:buNone/>
            </a:pPr>
            <a:r>
              <a:rPr lang="en-GB"/>
              <a:t>L= 20, T max = 590</a:t>
            </a:r>
            <a:endParaRPr/>
          </a:p>
          <a:p>
            <a:pPr indent="0" lvl="0" marL="0" rtl="0" algn="l">
              <a:spcBef>
                <a:spcPts val="0"/>
              </a:spcBef>
              <a:spcAft>
                <a:spcPts val="0"/>
              </a:spcAft>
              <a:buNone/>
            </a:pPr>
            <a:r>
              <a:rPr lang="en-GB"/>
              <a:t>L= 50, T max = 650</a:t>
            </a:r>
            <a:endParaRPr/>
          </a:p>
          <a:p>
            <a:pPr indent="0" lvl="0" marL="0" rtl="0" algn="l">
              <a:spcBef>
                <a:spcPts val="0"/>
              </a:spcBef>
              <a:spcAft>
                <a:spcPts val="0"/>
              </a:spcAft>
              <a:buNone/>
            </a:pPr>
            <a:r>
              <a:rPr lang="en-GB"/>
              <a:t>Less intense for 50 because peak emission is now in the NIR</a:t>
            </a:r>
            <a:endParaRPr/>
          </a:p>
          <a:p>
            <a:pPr indent="0" lvl="0" marL="0" rtl="0" algn="l">
              <a:spcBef>
                <a:spcPts val="0"/>
              </a:spcBef>
              <a:spcAft>
                <a:spcPts val="0"/>
              </a:spcAft>
              <a:buNone/>
            </a:pPr>
            <a:r>
              <a:rPr lang="en-GB"/>
              <a:t>λ max =2897,8 μm 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Visibility curve narrower because extinction happens later and starlight penetrates farther into the disk</a:t>
            </a:r>
            <a:endParaRPr/>
          </a:p>
          <a:p>
            <a:pPr indent="0" lvl="0" marL="0" rtl="0" algn="l">
              <a:spcBef>
                <a:spcPts val="0"/>
              </a:spcBef>
              <a:spcAft>
                <a:spcPts val="0"/>
              </a:spcAft>
              <a:buNone/>
            </a:pPr>
            <a:r>
              <a:rPr lang="en-GB"/>
              <a:t>Flux at lambda wider</a:t>
            </a:r>
            <a:endParaRPr/>
          </a:p>
        </p:txBody>
      </p:sp>
      <p:sp>
        <p:nvSpPr>
          <p:cNvPr id="443" name="Google Shape;443;g4cad8b8cb2_0_122: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4cad8b8cb2_0_130: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rPr lang="en-GB"/>
              <a:t>Visibility drop by up to 20% for change just in the luminosity, star expands radius while keeping outer layer temperature</a:t>
            </a:r>
            <a:endParaRPr/>
          </a:p>
        </p:txBody>
      </p:sp>
      <p:sp>
        <p:nvSpPr>
          <p:cNvPr id="457" name="Google Shape;457;g4cad8b8cb2_0_130: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548fc0f5df_0_48: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rPr lang="en-GB"/>
              <a:t>Visibility drop by up to 20% for change just in the luminosity, star expands radius while keeping outer layer temperature</a:t>
            </a:r>
            <a:endParaRPr/>
          </a:p>
        </p:txBody>
      </p:sp>
      <p:sp>
        <p:nvSpPr>
          <p:cNvPr id="468" name="Google Shape;468;g548fc0f5df_0_48: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4cad8b8cb2_0_138: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rPr lang="en-GB"/>
              <a:t>In the NIR visibility changes due to luminosity are minor </a:t>
            </a:r>
            <a:endParaRPr/>
          </a:p>
          <a:p>
            <a:pPr indent="0" lvl="0" marL="0" rtl="0" algn="l">
              <a:spcBef>
                <a:spcPts val="0"/>
              </a:spcBef>
              <a:spcAft>
                <a:spcPts val="0"/>
              </a:spcAft>
              <a:buNone/>
            </a:pPr>
            <a:r>
              <a:rPr lang="en-GB"/>
              <a:t>Hot gas does not change position that much, nor flux, still near rim 1000K </a:t>
            </a:r>
            <a:endParaRPr/>
          </a:p>
          <a:p>
            <a:pPr indent="0" lvl="0" marL="0" rtl="0" algn="l">
              <a:spcBef>
                <a:spcPts val="0"/>
              </a:spcBef>
              <a:spcAft>
                <a:spcPts val="0"/>
              </a:spcAft>
              <a:buNone/>
            </a:pPr>
            <a:r>
              <a:rPr lang="en-GB"/>
              <a:t>Difference 3 % </a:t>
            </a:r>
            <a:endParaRPr/>
          </a:p>
          <a:p>
            <a:pPr indent="0" lvl="0" marL="0" rtl="0" algn="l">
              <a:spcBef>
                <a:spcPts val="0"/>
              </a:spcBef>
              <a:spcAft>
                <a:spcPts val="0"/>
              </a:spcAft>
              <a:buNone/>
            </a:pPr>
            <a:r>
              <a:t/>
            </a:r>
            <a:endParaRPr/>
          </a:p>
        </p:txBody>
      </p:sp>
      <p:sp>
        <p:nvSpPr>
          <p:cNvPr id="478" name="Google Shape;478;g4cad8b8cb2_0_138: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4b0b570230_0_9: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489" name="Google Shape;489;g4b0b570230_0_9: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4b0b570688_0_20: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499" name="Google Shape;499;g4b0b570688_0_20: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426144cd40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426144cd40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5492b3e1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492b3e1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afebc3bfc_0_17: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85" name="Google Shape;185;g4afebc3bfc_0_17: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551be5ae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551be5ae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426144cd40_2_133:notes"/>
          <p:cNvSpPr txBox="1"/>
          <p:nvPr>
            <p:ph idx="1" type="body"/>
          </p:nvPr>
        </p:nvSpPr>
        <p:spPr>
          <a:xfrm>
            <a:off x="685784" y="4343396"/>
            <a:ext cx="5486386" cy="4114791"/>
          </a:xfrm>
          <a:prstGeom prst="rect">
            <a:avLst/>
          </a:prstGeom>
        </p:spPr>
        <p:txBody>
          <a:bodyPr anchorCtr="0" anchor="t" bIns="81350" lIns="81350" spcFirstLastPara="1" rIns="81350" wrap="square" tIns="81350">
            <a:noAutofit/>
          </a:bodyPr>
          <a:lstStyle/>
          <a:p>
            <a:pPr indent="0" lvl="0" marL="457200" rtl="0" algn="l">
              <a:spcBef>
                <a:spcPts val="0"/>
              </a:spcBef>
              <a:spcAft>
                <a:spcPts val="0"/>
              </a:spcAft>
              <a:buNone/>
            </a:pPr>
            <a:r>
              <a:rPr lang="en-GB" sz="1800">
                <a:solidFill>
                  <a:schemeClr val="dk1"/>
                </a:solidFill>
                <a:latin typeface="Times New Roman"/>
                <a:ea typeface="Times New Roman"/>
                <a:cs typeface="Times New Roman"/>
                <a:sym typeface="Times New Roman"/>
              </a:rPr>
              <a:t>We are interested in pre-main sequence stars, before they start fusion when they are forming. </a:t>
            </a:r>
            <a:endParaRPr sz="18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GB" sz="1800">
                <a:solidFill>
                  <a:schemeClr val="dk1"/>
                </a:solidFill>
                <a:latin typeface="Times New Roman"/>
                <a:ea typeface="Times New Roman"/>
                <a:cs typeface="Times New Roman"/>
                <a:sym typeface="Times New Roman"/>
              </a:rPr>
              <a:t>Questions that we ask: </a:t>
            </a:r>
            <a:endParaRPr sz="18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GB" sz="1800">
                <a:solidFill>
                  <a:schemeClr val="dk1"/>
                </a:solidFill>
                <a:latin typeface="Times New Roman"/>
                <a:ea typeface="Times New Roman"/>
                <a:cs typeface="Times New Roman"/>
                <a:sym typeface="Times New Roman"/>
              </a:rPr>
              <a:t>Why do we care? </a:t>
            </a:r>
            <a:endParaRPr sz="18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GB" sz="1800">
                <a:solidFill>
                  <a:schemeClr val="dk1"/>
                </a:solidFill>
                <a:latin typeface="Times New Roman"/>
                <a:ea typeface="Times New Roman"/>
                <a:cs typeface="Times New Roman"/>
                <a:sym typeface="Times New Roman"/>
              </a:rPr>
              <a:t>Because they are a reflection of the past solar system.</a:t>
            </a:r>
            <a:endParaRPr sz="18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GB" sz="1800">
                <a:solidFill>
                  <a:schemeClr val="dk1"/>
                </a:solidFill>
                <a:latin typeface="Times New Roman"/>
                <a:ea typeface="Times New Roman"/>
                <a:cs typeface="Times New Roman"/>
                <a:sym typeface="Times New Roman"/>
              </a:rPr>
              <a:t> Because we can observe them</a:t>
            </a:r>
            <a:endParaRPr sz="1800">
              <a:solidFill>
                <a:schemeClr val="dk1"/>
              </a:solidFill>
              <a:latin typeface="Times New Roman"/>
              <a:ea typeface="Times New Roman"/>
              <a:cs typeface="Times New Roman"/>
              <a:sym typeface="Times New Roman"/>
            </a:endParaRPr>
          </a:p>
        </p:txBody>
      </p:sp>
      <p:sp>
        <p:nvSpPr>
          <p:cNvPr id="524" name="Google Shape;524;g426144cd40_2_133:notes"/>
          <p:cNvSpPr/>
          <p:nvPr>
            <p:ph idx="2" type="sldImg"/>
          </p:nvPr>
        </p:nvSpPr>
        <p:spPr>
          <a:xfrm>
            <a:off x="381171" y="685791"/>
            <a:ext cx="6096292"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4cad8b8cb2_0_23: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381000" lvl="0" marL="457200" rtl="0" algn="l">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Dust optically thick in the visible range</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Scatters UV light due to size, and allows IR to pass through </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Interstellar dust causes reddening of the light/image adding a peak at approx 6 micron</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Dust temperatures near star 100 - 1000 K =&gt; disks are better observed in the infrared </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Traditional telescopes are not large enough to observe such faint, distant objects</a:t>
            </a:r>
            <a:endParaRPr sz="2400">
              <a:solidFill>
                <a:schemeClr val="dk1"/>
              </a:solidFill>
              <a:latin typeface="Times New Roman"/>
              <a:ea typeface="Times New Roman"/>
              <a:cs typeface="Times New Roman"/>
              <a:sym typeface="Times New Roman"/>
            </a:endParaRPr>
          </a:p>
          <a:p>
            <a:pPr indent="-381000" lvl="0" marL="457200" rtl="0" algn="l">
              <a:spcBef>
                <a:spcPts val="0"/>
              </a:spcBef>
              <a:spcAft>
                <a:spcPts val="0"/>
              </a:spcAft>
              <a:buClr>
                <a:schemeClr val="dk1"/>
              </a:buClr>
              <a:buSzPts val="2400"/>
              <a:buFont typeface="Times New Roman"/>
              <a:buChar char="●"/>
            </a:pPr>
            <a:r>
              <a:rPr lang="en-GB" sz="2400">
                <a:solidFill>
                  <a:schemeClr val="dk1"/>
                </a:solidFill>
                <a:latin typeface="Times New Roman"/>
                <a:ea typeface="Times New Roman"/>
                <a:cs typeface="Times New Roman"/>
                <a:sym typeface="Times New Roman"/>
              </a:rPr>
              <a:t>Astronomical interferometer is an array of separate telescopes, mirror segments, radio antennas that work together to provide a higher resolution image</a:t>
            </a:r>
            <a:endParaRPr/>
          </a:p>
        </p:txBody>
      </p:sp>
      <p:sp>
        <p:nvSpPr>
          <p:cNvPr id="535" name="Google Shape;535;g4cad8b8cb2_0_23: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4cad8b8cb2_0_51: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Clr>
                <a:schemeClr val="dk1"/>
              </a:buClr>
              <a:buSzPts val="1100"/>
              <a:buFont typeface="Arial"/>
              <a:buNone/>
            </a:pPr>
            <a:r>
              <a:rPr lang="en-GB" sz="1800"/>
              <a:t>The VLT can operate each 8 m telescope individually or combine up to three telescopes together using the VLTI or Very Large Telescope Interferometer. </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GB" sz="1800"/>
              <a:t>MIDI: mid-infrared instrument using 2 telescopes</a:t>
            </a:r>
            <a:endParaRPr sz="1800"/>
          </a:p>
          <a:p>
            <a:pPr indent="0" lvl="0" marL="0" rtl="0" algn="l">
              <a:spcBef>
                <a:spcPts val="0"/>
              </a:spcBef>
              <a:spcAft>
                <a:spcPts val="0"/>
              </a:spcAft>
              <a:buClr>
                <a:schemeClr val="dk1"/>
              </a:buClr>
              <a:buSzPts val="1100"/>
              <a:buFont typeface="Arial"/>
              <a:buNone/>
            </a:pPr>
            <a:r>
              <a:rPr lang="en-GB" sz="1800"/>
              <a:t>AMBER: 3 telescope instrument in the near infrared.</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GB" sz="1800"/>
              <a:t>VLTI second generation instruments:</a:t>
            </a:r>
            <a:endParaRPr sz="1800"/>
          </a:p>
          <a:p>
            <a:pPr indent="0" lvl="0" marL="0" rtl="0" algn="l">
              <a:spcBef>
                <a:spcPts val="0"/>
              </a:spcBef>
              <a:spcAft>
                <a:spcPts val="0"/>
              </a:spcAft>
              <a:buClr>
                <a:schemeClr val="dk1"/>
              </a:buClr>
              <a:buSzPts val="1100"/>
              <a:buFont typeface="Arial"/>
              <a:buNone/>
            </a:pPr>
            <a:r>
              <a:rPr lang="en-GB" sz="1800"/>
              <a:t>MATISSE </a:t>
            </a:r>
            <a:endParaRPr sz="1800"/>
          </a:p>
          <a:p>
            <a:pPr indent="457200" lvl="0" marL="0" rtl="0" algn="l">
              <a:spcBef>
                <a:spcPts val="0"/>
              </a:spcBef>
              <a:spcAft>
                <a:spcPts val="0"/>
              </a:spcAft>
              <a:buClr>
                <a:schemeClr val="dk1"/>
              </a:buClr>
              <a:buSzPts val="1100"/>
              <a:buFont typeface="Arial"/>
              <a:buNone/>
            </a:pPr>
            <a:r>
              <a:rPr lang="en-GB" sz="1800"/>
              <a:t>- working as expected since the beginning of 2017</a:t>
            </a:r>
            <a:endParaRPr sz="1800"/>
          </a:p>
          <a:p>
            <a:pPr indent="457200" lvl="0" marL="0" rtl="0" algn="l">
              <a:spcBef>
                <a:spcPts val="0"/>
              </a:spcBef>
              <a:spcAft>
                <a:spcPts val="0"/>
              </a:spcAft>
              <a:buClr>
                <a:schemeClr val="dk1"/>
              </a:buClr>
              <a:buSzPts val="1100"/>
              <a:buFont typeface="Arial"/>
              <a:buNone/>
            </a:pPr>
            <a:r>
              <a:rPr lang="en-GB" sz="1800"/>
              <a:t>- covering wavelengths from 3–13 micrometres (µm)</a:t>
            </a:r>
            <a:endParaRPr sz="1800"/>
          </a:p>
        </p:txBody>
      </p:sp>
      <p:sp>
        <p:nvSpPr>
          <p:cNvPr id="547" name="Google Shape;547;g4cad8b8cb2_0_51: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551be5ae81_0_4: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Clr>
                <a:schemeClr val="dk1"/>
              </a:buClr>
              <a:buSzPts val="1100"/>
              <a:buFont typeface="Arial"/>
              <a:buNone/>
            </a:pPr>
            <a:r>
              <a:rPr lang="en-GB" sz="1800"/>
              <a:t>The VLT can operate each 8 m telescope individually or combine up to three telescopes together using the VLTI or Very Large Telescope Interferometer. </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GB" sz="1800"/>
              <a:t>MIDI: mid-infrared instrument using 2 telescopes</a:t>
            </a:r>
            <a:endParaRPr sz="1800"/>
          </a:p>
          <a:p>
            <a:pPr indent="0" lvl="0" marL="0" rtl="0" algn="l">
              <a:spcBef>
                <a:spcPts val="0"/>
              </a:spcBef>
              <a:spcAft>
                <a:spcPts val="0"/>
              </a:spcAft>
              <a:buClr>
                <a:schemeClr val="dk1"/>
              </a:buClr>
              <a:buSzPts val="1100"/>
              <a:buFont typeface="Arial"/>
              <a:buNone/>
            </a:pPr>
            <a:r>
              <a:rPr lang="en-GB" sz="1800"/>
              <a:t>AMBER: 3 telescope instrument in the near infrared.</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GB" sz="1800"/>
              <a:t>VLTI second generation instruments:</a:t>
            </a:r>
            <a:endParaRPr sz="1800"/>
          </a:p>
          <a:p>
            <a:pPr indent="0" lvl="0" marL="0" rtl="0" algn="l">
              <a:spcBef>
                <a:spcPts val="0"/>
              </a:spcBef>
              <a:spcAft>
                <a:spcPts val="0"/>
              </a:spcAft>
              <a:buClr>
                <a:schemeClr val="dk1"/>
              </a:buClr>
              <a:buSzPts val="1100"/>
              <a:buFont typeface="Arial"/>
              <a:buNone/>
            </a:pPr>
            <a:r>
              <a:rPr lang="en-GB" sz="1800"/>
              <a:t>MATISSE </a:t>
            </a:r>
            <a:endParaRPr sz="1800"/>
          </a:p>
          <a:p>
            <a:pPr indent="457200" lvl="0" marL="0" rtl="0" algn="l">
              <a:spcBef>
                <a:spcPts val="0"/>
              </a:spcBef>
              <a:spcAft>
                <a:spcPts val="0"/>
              </a:spcAft>
              <a:buClr>
                <a:schemeClr val="dk1"/>
              </a:buClr>
              <a:buSzPts val="1100"/>
              <a:buFont typeface="Arial"/>
              <a:buNone/>
            </a:pPr>
            <a:r>
              <a:rPr lang="en-GB" sz="1800"/>
              <a:t>- working as expected since the beginning of 2017</a:t>
            </a:r>
            <a:endParaRPr sz="1800"/>
          </a:p>
          <a:p>
            <a:pPr indent="457200" lvl="0" marL="0" rtl="0" algn="l">
              <a:spcBef>
                <a:spcPts val="0"/>
              </a:spcBef>
              <a:spcAft>
                <a:spcPts val="0"/>
              </a:spcAft>
              <a:buClr>
                <a:schemeClr val="dk1"/>
              </a:buClr>
              <a:buSzPts val="1100"/>
              <a:buFont typeface="Arial"/>
              <a:buNone/>
            </a:pPr>
            <a:r>
              <a:rPr lang="en-GB" sz="1800"/>
              <a:t>- covering wavelengths from 3–13 micrometres (µm)</a:t>
            </a:r>
            <a:endParaRPr sz="1800"/>
          </a:p>
        </p:txBody>
      </p:sp>
      <p:sp>
        <p:nvSpPr>
          <p:cNvPr id="557" name="Google Shape;557;g551be5ae81_0_4: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4e4f117010_0_8: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p:txBody>
      </p:sp>
      <p:sp>
        <p:nvSpPr>
          <p:cNvPr id="567" name="Google Shape;567;g4e4f117010_0_8: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26144cd40_0_34: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0" name="Google Shape;200;g426144cd40_0_34: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26144cd40_0_151: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rPr lang="en-GB"/>
              <a:t>So that is how we can interpret visibility,  keep in mind fourier transform I can show you this graph</a:t>
            </a:r>
            <a:endParaRPr/>
          </a:p>
          <a:p>
            <a:pPr indent="0" lvl="0" marL="0" rtl="0" algn="l">
              <a:spcBef>
                <a:spcPts val="0"/>
              </a:spcBef>
              <a:spcAft>
                <a:spcPts val="0"/>
              </a:spcAft>
              <a:buNone/>
            </a:pPr>
            <a:r>
              <a:rPr lang="en-GB"/>
              <a:t>These are visibility values per wavelength, which I will talk about in a minute. It can be deceiving. What is important to note is tat the visibility for the same observation conditions changed 10 years later. Which can only mean that the object changed, being the conditions are identical.  </a:t>
            </a:r>
            <a:endParaRPr/>
          </a:p>
          <a:p>
            <a:pPr indent="0" lvl="0" marL="0" rtl="0" algn="l">
              <a:spcBef>
                <a:spcPts val="0"/>
              </a:spcBef>
              <a:spcAft>
                <a:spcPts val="0"/>
              </a:spcAft>
              <a:buNone/>
            </a:pPr>
            <a:r>
              <a:rPr lang="en-GB"/>
              <a:t>Set out to investigate  if the change in Luminosity could explain the modifications in the visibility in DR Tau - a T Tauri star with a circumstellar disk, in MIR</a:t>
            </a:r>
            <a:endParaRPr/>
          </a:p>
        </p:txBody>
      </p:sp>
      <p:sp>
        <p:nvSpPr>
          <p:cNvPr id="212" name="Google Shape;212;g426144cd40_0_151: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c9f9ad017_0_9: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224" name="Google Shape;224;g4c9f9ad017_0_9: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48fc0f5df_0_23: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237" name="Google Shape;237;g548fc0f5df_0_23: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26144cd40_0_54: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317500" lvl="0" marL="457200" rtl="0" algn="l">
              <a:spcBef>
                <a:spcPts val="0"/>
              </a:spcBef>
              <a:spcAft>
                <a:spcPts val="0"/>
              </a:spcAft>
              <a:buClr>
                <a:schemeClr val="dk1"/>
              </a:buClr>
              <a:buSzPts val="1400"/>
              <a:buFont typeface="Times New Roman"/>
              <a:buChar char="●"/>
            </a:pPr>
            <a:r>
              <a:t/>
            </a:r>
            <a:endParaRPr sz="1400">
              <a:solidFill>
                <a:schemeClr val="dk1"/>
              </a:solidFill>
              <a:latin typeface="Times New Roman"/>
              <a:ea typeface="Times New Roman"/>
              <a:cs typeface="Times New Roman"/>
              <a:sym typeface="Times New Roman"/>
            </a:endParaRPr>
          </a:p>
        </p:txBody>
      </p:sp>
      <p:sp>
        <p:nvSpPr>
          <p:cNvPr id="248" name="Google Shape;248;g426144cd40_0_54: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4e35459222_0_54:notes"/>
          <p:cNvSpPr txBox="1"/>
          <p:nvPr>
            <p:ph idx="1" type="body"/>
          </p:nvPr>
        </p:nvSpPr>
        <p:spPr>
          <a:xfrm>
            <a:off x="685784" y="4343396"/>
            <a:ext cx="5486400" cy="4114800"/>
          </a:xfrm>
          <a:prstGeom prst="rect">
            <a:avLst/>
          </a:prstGeom>
        </p:spPr>
        <p:txBody>
          <a:bodyPr anchorCtr="0" anchor="t" bIns="81350" lIns="81350" spcFirstLastPara="1" rIns="81350" wrap="square" tIns="81350">
            <a:noAutofit/>
          </a:bodyPr>
          <a:lstStyle/>
          <a:p>
            <a:pPr indent="-298450" lvl="0" marL="457200" rtl="0" algn="l">
              <a:spcBef>
                <a:spcPts val="0"/>
              </a:spcBef>
              <a:spcAft>
                <a:spcPts val="0"/>
              </a:spcAft>
              <a:buSzPts val="1100"/>
              <a:buChar char="●"/>
            </a:pPr>
            <a:r>
              <a:rPr lang="en-GB"/>
              <a:t>Beta describes how flared the disk will be </a:t>
            </a:r>
            <a:endParaRPr/>
          </a:p>
          <a:p>
            <a:pPr indent="-298450" lvl="0" marL="457200" rtl="0" algn="l">
              <a:spcBef>
                <a:spcPts val="0"/>
              </a:spcBef>
              <a:spcAft>
                <a:spcPts val="0"/>
              </a:spcAft>
              <a:buSzPts val="1100"/>
              <a:buChar char="●"/>
            </a:pPr>
            <a:r>
              <a:rPr lang="en-GB"/>
              <a:t>h</a:t>
            </a:r>
            <a:r>
              <a:rPr lang="en-GB"/>
              <a:t>_0 scaling factor for heigth</a:t>
            </a:r>
            <a:endParaRPr/>
          </a:p>
          <a:p>
            <a:pPr indent="-298450" lvl="0" marL="457200" rtl="0" algn="l">
              <a:spcBef>
                <a:spcPts val="0"/>
              </a:spcBef>
              <a:spcAft>
                <a:spcPts val="0"/>
              </a:spcAft>
              <a:buSzPts val="1100"/>
              <a:buChar char="●"/>
            </a:pPr>
            <a:r>
              <a:rPr lang="en-GB"/>
              <a:t>Density factor alpha</a:t>
            </a:r>
            <a:endParaRPr/>
          </a:p>
          <a:p>
            <a:pPr indent="-298450" lvl="0" marL="457200" rtl="0" algn="l">
              <a:spcBef>
                <a:spcPts val="0"/>
              </a:spcBef>
              <a:spcAft>
                <a:spcPts val="0"/>
              </a:spcAft>
              <a:buSzPts val="1100"/>
              <a:buChar char="●"/>
            </a:pPr>
            <a:r>
              <a:rPr lang="en-GB"/>
              <a:t>Exponentially decaying density </a:t>
            </a:r>
            <a:endParaRPr/>
          </a:p>
          <a:p>
            <a:pPr indent="-298450" lvl="0" marL="457200" rtl="0" algn="l">
              <a:spcBef>
                <a:spcPts val="0"/>
              </a:spcBef>
              <a:spcAft>
                <a:spcPts val="0"/>
              </a:spcAft>
              <a:buSzPts val="1100"/>
              <a:buChar char="●"/>
            </a:pPr>
            <a:r>
              <a:rPr lang="en-GB"/>
              <a:t>Disk less dense in outer region and densely packed near the star</a:t>
            </a:r>
            <a:endParaRPr/>
          </a:p>
        </p:txBody>
      </p:sp>
      <p:sp>
        <p:nvSpPr>
          <p:cNvPr id="259" name="Google Shape;259;g4e35459222_0_54:notes"/>
          <p:cNvSpPr/>
          <p:nvPr>
            <p:ph idx="2" type="sldImg"/>
          </p:nvPr>
        </p:nvSpPr>
        <p:spPr>
          <a:xfrm>
            <a:off x="381171" y="685791"/>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61" name="Shape 61"/>
        <p:cNvGrpSpPr/>
        <p:nvPr/>
      </p:nvGrpSpPr>
      <p:grpSpPr>
        <a:xfrm>
          <a:off x="0" y="0"/>
          <a:ext cx="0" cy="0"/>
          <a:chOff x="0" y="0"/>
          <a:chExt cx="0" cy="0"/>
        </a:xfrm>
      </p:grpSpPr>
      <p:sp>
        <p:nvSpPr>
          <p:cNvPr id="62" name="Google Shape;62;p14"/>
          <p:cNvSpPr txBox="1"/>
          <p:nvPr>
            <p:ph type="title"/>
          </p:nvPr>
        </p:nvSpPr>
        <p:spPr>
          <a:xfrm>
            <a:off x="934920" y="1366740"/>
            <a:ext cx="7578300" cy="3009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3" name="Google Shape;63;p14"/>
          <p:cNvSpPr txBox="1"/>
          <p:nvPr>
            <p:ph idx="1" type="subTitle"/>
          </p:nvPr>
        </p:nvSpPr>
        <p:spPr>
          <a:xfrm>
            <a:off x="934920" y="2133540"/>
            <a:ext cx="7578300" cy="25941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64" name="Shape 6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65" name="Shape 65"/>
        <p:cNvGrpSpPr/>
        <p:nvPr/>
      </p:nvGrpSpPr>
      <p:grpSpPr>
        <a:xfrm>
          <a:off x="0" y="0"/>
          <a:ext cx="0" cy="0"/>
          <a:chOff x="0" y="0"/>
          <a:chExt cx="0" cy="0"/>
        </a:xfrm>
      </p:grpSpPr>
      <p:sp>
        <p:nvSpPr>
          <p:cNvPr id="66" name="Google Shape;66;p16"/>
          <p:cNvSpPr txBox="1"/>
          <p:nvPr>
            <p:ph type="title"/>
          </p:nvPr>
        </p:nvSpPr>
        <p:spPr>
          <a:xfrm>
            <a:off x="934920" y="1366740"/>
            <a:ext cx="7578300" cy="3009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7" name="Google Shape;67;p16"/>
          <p:cNvSpPr txBox="1"/>
          <p:nvPr>
            <p:ph idx="1" type="body"/>
          </p:nvPr>
        </p:nvSpPr>
        <p:spPr>
          <a:xfrm>
            <a:off x="934920" y="2133540"/>
            <a:ext cx="7578300" cy="25941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68" name="Shape 68"/>
        <p:cNvGrpSpPr/>
        <p:nvPr/>
      </p:nvGrpSpPr>
      <p:grpSpPr>
        <a:xfrm>
          <a:off x="0" y="0"/>
          <a:ext cx="0" cy="0"/>
          <a:chOff x="0" y="0"/>
          <a:chExt cx="0" cy="0"/>
        </a:xfrm>
      </p:grpSpPr>
      <p:sp>
        <p:nvSpPr>
          <p:cNvPr id="69" name="Google Shape;69;p17"/>
          <p:cNvSpPr txBox="1"/>
          <p:nvPr>
            <p:ph type="title"/>
          </p:nvPr>
        </p:nvSpPr>
        <p:spPr>
          <a:xfrm>
            <a:off x="934920" y="1366740"/>
            <a:ext cx="7578300" cy="3009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0" name="Google Shape;70;p17"/>
          <p:cNvSpPr txBox="1"/>
          <p:nvPr>
            <p:ph idx="1" type="body"/>
          </p:nvPr>
        </p:nvSpPr>
        <p:spPr>
          <a:xfrm>
            <a:off x="934920" y="2133540"/>
            <a:ext cx="3697800" cy="25941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1" name="Google Shape;71;p17"/>
          <p:cNvSpPr txBox="1"/>
          <p:nvPr>
            <p:ph idx="2" type="body"/>
          </p:nvPr>
        </p:nvSpPr>
        <p:spPr>
          <a:xfrm>
            <a:off x="4818240" y="2133540"/>
            <a:ext cx="3697800" cy="25941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2" name="Shape 72"/>
        <p:cNvGrpSpPr/>
        <p:nvPr/>
      </p:nvGrpSpPr>
      <p:grpSpPr>
        <a:xfrm>
          <a:off x="0" y="0"/>
          <a:ext cx="0" cy="0"/>
          <a:chOff x="0" y="0"/>
          <a:chExt cx="0" cy="0"/>
        </a:xfrm>
      </p:grpSpPr>
      <p:sp>
        <p:nvSpPr>
          <p:cNvPr id="73" name="Google Shape;73;p18"/>
          <p:cNvSpPr txBox="1"/>
          <p:nvPr>
            <p:ph type="title"/>
          </p:nvPr>
        </p:nvSpPr>
        <p:spPr>
          <a:xfrm>
            <a:off x="934920" y="1366740"/>
            <a:ext cx="7578300" cy="3009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74" name="Shape 74"/>
        <p:cNvGrpSpPr/>
        <p:nvPr/>
      </p:nvGrpSpPr>
      <p:grpSpPr>
        <a:xfrm>
          <a:off x="0" y="0"/>
          <a:ext cx="0" cy="0"/>
          <a:chOff x="0" y="0"/>
          <a:chExt cx="0" cy="0"/>
        </a:xfrm>
      </p:grpSpPr>
      <p:sp>
        <p:nvSpPr>
          <p:cNvPr id="75" name="Google Shape;75;p19"/>
          <p:cNvSpPr txBox="1"/>
          <p:nvPr>
            <p:ph idx="1" type="subTitle"/>
          </p:nvPr>
        </p:nvSpPr>
        <p:spPr>
          <a:xfrm>
            <a:off x="934920" y="1366740"/>
            <a:ext cx="7578300" cy="13965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76" name="Shape 76"/>
        <p:cNvGrpSpPr/>
        <p:nvPr/>
      </p:nvGrpSpPr>
      <p:grpSpPr>
        <a:xfrm>
          <a:off x="0" y="0"/>
          <a:ext cx="0" cy="0"/>
          <a:chOff x="0" y="0"/>
          <a:chExt cx="0" cy="0"/>
        </a:xfrm>
      </p:grpSpPr>
      <p:sp>
        <p:nvSpPr>
          <p:cNvPr id="77" name="Google Shape;77;p20"/>
          <p:cNvSpPr txBox="1"/>
          <p:nvPr>
            <p:ph type="title"/>
          </p:nvPr>
        </p:nvSpPr>
        <p:spPr>
          <a:xfrm>
            <a:off x="934920" y="1366740"/>
            <a:ext cx="7578300" cy="3009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8" name="Google Shape;78;p20"/>
          <p:cNvSpPr txBox="1"/>
          <p:nvPr>
            <p:ph idx="1" type="body"/>
          </p:nvPr>
        </p:nvSpPr>
        <p:spPr>
          <a:xfrm>
            <a:off x="934920" y="2133540"/>
            <a:ext cx="3697800" cy="1237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9" name="Google Shape;79;p20"/>
          <p:cNvSpPr txBox="1"/>
          <p:nvPr>
            <p:ph idx="2" type="body"/>
          </p:nvPr>
        </p:nvSpPr>
        <p:spPr>
          <a:xfrm>
            <a:off x="934920" y="3488400"/>
            <a:ext cx="3697800" cy="1237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0" name="Google Shape;80;p20"/>
          <p:cNvSpPr txBox="1"/>
          <p:nvPr>
            <p:ph idx="3" type="body"/>
          </p:nvPr>
        </p:nvSpPr>
        <p:spPr>
          <a:xfrm>
            <a:off x="4818240" y="2133540"/>
            <a:ext cx="3697800" cy="25941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81" name="Shape 81"/>
        <p:cNvGrpSpPr/>
        <p:nvPr/>
      </p:nvGrpSpPr>
      <p:grpSpPr>
        <a:xfrm>
          <a:off x="0" y="0"/>
          <a:ext cx="0" cy="0"/>
          <a:chOff x="0" y="0"/>
          <a:chExt cx="0" cy="0"/>
        </a:xfrm>
      </p:grpSpPr>
      <p:sp>
        <p:nvSpPr>
          <p:cNvPr id="82" name="Google Shape;82;p21"/>
          <p:cNvSpPr txBox="1"/>
          <p:nvPr>
            <p:ph type="title"/>
          </p:nvPr>
        </p:nvSpPr>
        <p:spPr>
          <a:xfrm>
            <a:off x="934920" y="1366740"/>
            <a:ext cx="7578300" cy="3009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3" name="Google Shape;83;p21"/>
          <p:cNvSpPr txBox="1"/>
          <p:nvPr>
            <p:ph idx="1" type="body"/>
          </p:nvPr>
        </p:nvSpPr>
        <p:spPr>
          <a:xfrm>
            <a:off x="934920" y="2133540"/>
            <a:ext cx="3697800" cy="25941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4" name="Google Shape;84;p21"/>
          <p:cNvSpPr txBox="1"/>
          <p:nvPr>
            <p:ph idx="2" type="body"/>
          </p:nvPr>
        </p:nvSpPr>
        <p:spPr>
          <a:xfrm>
            <a:off x="4818240" y="2133540"/>
            <a:ext cx="3697800" cy="1237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5" name="Google Shape;85;p21"/>
          <p:cNvSpPr txBox="1"/>
          <p:nvPr>
            <p:ph idx="3" type="body"/>
          </p:nvPr>
        </p:nvSpPr>
        <p:spPr>
          <a:xfrm>
            <a:off x="4818240" y="3488400"/>
            <a:ext cx="3697800" cy="1237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86" name="Shape 86"/>
        <p:cNvGrpSpPr/>
        <p:nvPr/>
      </p:nvGrpSpPr>
      <p:grpSpPr>
        <a:xfrm>
          <a:off x="0" y="0"/>
          <a:ext cx="0" cy="0"/>
          <a:chOff x="0" y="0"/>
          <a:chExt cx="0" cy="0"/>
        </a:xfrm>
      </p:grpSpPr>
      <p:sp>
        <p:nvSpPr>
          <p:cNvPr id="87" name="Google Shape;87;p22"/>
          <p:cNvSpPr txBox="1"/>
          <p:nvPr>
            <p:ph type="title"/>
          </p:nvPr>
        </p:nvSpPr>
        <p:spPr>
          <a:xfrm>
            <a:off x="934920" y="1366740"/>
            <a:ext cx="7578300" cy="3009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8" name="Google Shape;88;p22"/>
          <p:cNvSpPr txBox="1"/>
          <p:nvPr>
            <p:ph idx="1" type="body"/>
          </p:nvPr>
        </p:nvSpPr>
        <p:spPr>
          <a:xfrm>
            <a:off x="934920" y="2133540"/>
            <a:ext cx="3697800" cy="1237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9" name="Google Shape;89;p22"/>
          <p:cNvSpPr txBox="1"/>
          <p:nvPr>
            <p:ph idx="2" type="body"/>
          </p:nvPr>
        </p:nvSpPr>
        <p:spPr>
          <a:xfrm>
            <a:off x="4818240" y="2133540"/>
            <a:ext cx="3697800" cy="1237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0" name="Google Shape;90;p22"/>
          <p:cNvSpPr txBox="1"/>
          <p:nvPr>
            <p:ph idx="3" type="body"/>
          </p:nvPr>
        </p:nvSpPr>
        <p:spPr>
          <a:xfrm>
            <a:off x="934920" y="3488400"/>
            <a:ext cx="7578300" cy="1237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91" name="Shape 91"/>
        <p:cNvGrpSpPr/>
        <p:nvPr/>
      </p:nvGrpSpPr>
      <p:grpSpPr>
        <a:xfrm>
          <a:off x="0" y="0"/>
          <a:ext cx="0" cy="0"/>
          <a:chOff x="0" y="0"/>
          <a:chExt cx="0" cy="0"/>
        </a:xfrm>
      </p:grpSpPr>
      <p:sp>
        <p:nvSpPr>
          <p:cNvPr id="92" name="Google Shape;92;p23"/>
          <p:cNvSpPr txBox="1"/>
          <p:nvPr>
            <p:ph type="title"/>
          </p:nvPr>
        </p:nvSpPr>
        <p:spPr>
          <a:xfrm>
            <a:off x="934920" y="1366740"/>
            <a:ext cx="7578300" cy="3009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3" name="Google Shape;93;p23"/>
          <p:cNvSpPr txBox="1"/>
          <p:nvPr>
            <p:ph idx="1" type="body"/>
          </p:nvPr>
        </p:nvSpPr>
        <p:spPr>
          <a:xfrm>
            <a:off x="934920" y="2133540"/>
            <a:ext cx="7578300" cy="1237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4" name="Google Shape;94;p23"/>
          <p:cNvSpPr txBox="1"/>
          <p:nvPr>
            <p:ph idx="2" type="body"/>
          </p:nvPr>
        </p:nvSpPr>
        <p:spPr>
          <a:xfrm>
            <a:off x="934920" y="3488400"/>
            <a:ext cx="7578300" cy="1237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95" name="Shape 95"/>
        <p:cNvGrpSpPr/>
        <p:nvPr/>
      </p:nvGrpSpPr>
      <p:grpSpPr>
        <a:xfrm>
          <a:off x="0" y="0"/>
          <a:ext cx="0" cy="0"/>
          <a:chOff x="0" y="0"/>
          <a:chExt cx="0" cy="0"/>
        </a:xfrm>
      </p:grpSpPr>
      <p:sp>
        <p:nvSpPr>
          <p:cNvPr id="96" name="Google Shape;96;p24"/>
          <p:cNvSpPr txBox="1"/>
          <p:nvPr>
            <p:ph type="title"/>
          </p:nvPr>
        </p:nvSpPr>
        <p:spPr>
          <a:xfrm>
            <a:off x="934920" y="1366740"/>
            <a:ext cx="7578300" cy="3009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7" name="Google Shape;97;p24"/>
          <p:cNvSpPr txBox="1"/>
          <p:nvPr>
            <p:ph idx="1" type="body"/>
          </p:nvPr>
        </p:nvSpPr>
        <p:spPr>
          <a:xfrm>
            <a:off x="934920" y="2133540"/>
            <a:ext cx="3697800" cy="1237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8" name="Google Shape;98;p24"/>
          <p:cNvSpPr txBox="1"/>
          <p:nvPr>
            <p:ph idx="2" type="body"/>
          </p:nvPr>
        </p:nvSpPr>
        <p:spPr>
          <a:xfrm>
            <a:off x="4818240" y="2133540"/>
            <a:ext cx="3697800" cy="1237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9" name="Google Shape;99;p24"/>
          <p:cNvSpPr txBox="1"/>
          <p:nvPr>
            <p:ph idx="3" type="body"/>
          </p:nvPr>
        </p:nvSpPr>
        <p:spPr>
          <a:xfrm>
            <a:off x="4818240" y="3488400"/>
            <a:ext cx="3697800" cy="1237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00" name="Google Shape;100;p24"/>
          <p:cNvSpPr txBox="1"/>
          <p:nvPr>
            <p:ph idx="4" type="body"/>
          </p:nvPr>
        </p:nvSpPr>
        <p:spPr>
          <a:xfrm>
            <a:off x="934920" y="3488400"/>
            <a:ext cx="3697800" cy="1237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01" name="Shape 101"/>
        <p:cNvGrpSpPr/>
        <p:nvPr/>
      </p:nvGrpSpPr>
      <p:grpSpPr>
        <a:xfrm>
          <a:off x="0" y="0"/>
          <a:ext cx="0" cy="0"/>
          <a:chOff x="0" y="0"/>
          <a:chExt cx="0" cy="0"/>
        </a:xfrm>
      </p:grpSpPr>
      <p:sp>
        <p:nvSpPr>
          <p:cNvPr id="102" name="Google Shape;102;p25"/>
          <p:cNvSpPr txBox="1"/>
          <p:nvPr>
            <p:ph type="title"/>
          </p:nvPr>
        </p:nvSpPr>
        <p:spPr>
          <a:xfrm>
            <a:off x="934920" y="1366740"/>
            <a:ext cx="7578300" cy="3009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3" name="Google Shape;103;p25"/>
          <p:cNvSpPr txBox="1"/>
          <p:nvPr>
            <p:ph idx="1" type="body"/>
          </p:nvPr>
        </p:nvSpPr>
        <p:spPr>
          <a:xfrm>
            <a:off x="934920" y="2133540"/>
            <a:ext cx="7578300" cy="25941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04" name="Google Shape;104;p25"/>
          <p:cNvSpPr txBox="1"/>
          <p:nvPr>
            <p:ph idx="2" type="body"/>
          </p:nvPr>
        </p:nvSpPr>
        <p:spPr>
          <a:xfrm>
            <a:off x="934920" y="2133540"/>
            <a:ext cx="7578300" cy="25941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05" name="Google Shape;105;p25"/>
          <p:cNvSpPr/>
          <p:nvPr/>
        </p:nvSpPr>
        <p:spPr>
          <a:xfrm>
            <a:off x="934920" y="2133540"/>
            <a:ext cx="7578300" cy="2594100"/>
          </a:xfrm>
          <a:prstGeom prst="rect">
            <a:avLst/>
          </a:prstGeom>
          <a:noFill/>
          <a:ln>
            <a:noFill/>
          </a:ln>
        </p:spPr>
      </p:sp>
      <p:sp>
        <p:nvSpPr>
          <p:cNvPr id="106" name="Google Shape;106;p25"/>
          <p:cNvSpPr/>
          <p:nvPr/>
        </p:nvSpPr>
        <p:spPr>
          <a:xfrm>
            <a:off x="934920" y="2133540"/>
            <a:ext cx="7578300" cy="25941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17" name="Shape 11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18" name="Shape 118"/>
        <p:cNvGrpSpPr/>
        <p:nvPr/>
      </p:nvGrpSpPr>
      <p:grpSpPr>
        <a:xfrm>
          <a:off x="0" y="0"/>
          <a:ext cx="0" cy="0"/>
          <a:chOff x="0" y="0"/>
          <a:chExt cx="0" cy="0"/>
        </a:xfrm>
      </p:grpSpPr>
      <p:sp>
        <p:nvSpPr>
          <p:cNvPr id="119" name="Google Shape;119;p28"/>
          <p:cNvSpPr txBox="1"/>
          <p:nvPr>
            <p:ph type="title"/>
          </p:nvPr>
        </p:nvSpPr>
        <p:spPr>
          <a:xfrm>
            <a:off x="934920" y="1366740"/>
            <a:ext cx="7578300" cy="3009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0" name="Google Shape;120;p28"/>
          <p:cNvSpPr txBox="1"/>
          <p:nvPr>
            <p:ph idx="1" type="body"/>
          </p:nvPr>
        </p:nvSpPr>
        <p:spPr>
          <a:xfrm>
            <a:off x="934920" y="2133540"/>
            <a:ext cx="3697800" cy="1237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21" name="Google Shape;121;p28"/>
          <p:cNvSpPr txBox="1"/>
          <p:nvPr>
            <p:ph idx="2" type="body"/>
          </p:nvPr>
        </p:nvSpPr>
        <p:spPr>
          <a:xfrm>
            <a:off x="4818240" y="2133540"/>
            <a:ext cx="3697800" cy="1237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22" name="Google Shape;122;p28"/>
          <p:cNvSpPr txBox="1"/>
          <p:nvPr>
            <p:ph idx="3" type="body"/>
          </p:nvPr>
        </p:nvSpPr>
        <p:spPr>
          <a:xfrm>
            <a:off x="4818240" y="3488400"/>
            <a:ext cx="3697800" cy="1237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23" name="Google Shape;123;p28"/>
          <p:cNvSpPr txBox="1"/>
          <p:nvPr>
            <p:ph idx="4" type="body"/>
          </p:nvPr>
        </p:nvSpPr>
        <p:spPr>
          <a:xfrm>
            <a:off x="934920" y="3488400"/>
            <a:ext cx="3697800" cy="1237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24" name="Shape 124"/>
        <p:cNvGrpSpPr/>
        <p:nvPr/>
      </p:nvGrpSpPr>
      <p:grpSpPr>
        <a:xfrm>
          <a:off x="0" y="0"/>
          <a:ext cx="0" cy="0"/>
          <a:chOff x="0" y="0"/>
          <a:chExt cx="0" cy="0"/>
        </a:xfrm>
      </p:grpSpPr>
      <p:sp>
        <p:nvSpPr>
          <p:cNvPr id="125" name="Google Shape;125;p29"/>
          <p:cNvSpPr txBox="1"/>
          <p:nvPr>
            <p:ph type="title"/>
          </p:nvPr>
        </p:nvSpPr>
        <p:spPr>
          <a:xfrm>
            <a:off x="934920" y="1366740"/>
            <a:ext cx="7578300" cy="3009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6" name="Google Shape;126;p29"/>
          <p:cNvSpPr txBox="1"/>
          <p:nvPr>
            <p:ph idx="1" type="body"/>
          </p:nvPr>
        </p:nvSpPr>
        <p:spPr>
          <a:xfrm>
            <a:off x="934920" y="2133540"/>
            <a:ext cx="7578300" cy="25941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27" name="Google Shape;127;p29"/>
          <p:cNvSpPr txBox="1"/>
          <p:nvPr>
            <p:ph idx="2" type="body"/>
          </p:nvPr>
        </p:nvSpPr>
        <p:spPr>
          <a:xfrm>
            <a:off x="934920" y="2133540"/>
            <a:ext cx="7578300" cy="25941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28" name="Google Shape;128;p29"/>
          <p:cNvSpPr/>
          <p:nvPr/>
        </p:nvSpPr>
        <p:spPr>
          <a:xfrm>
            <a:off x="934920" y="2133540"/>
            <a:ext cx="7578300" cy="2594100"/>
          </a:xfrm>
          <a:prstGeom prst="rect">
            <a:avLst/>
          </a:prstGeom>
          <a:noFill/>
          <a:ln>
            <a:noFill/>
          </a:ln>
        </p:spPr>
      </p:sp>
      <p:sp>
        <p:nvSpPr>
          <p:cNvPr id="129" name="Google Shape;129;p29"/>
          <p:cNvSpPr/>
          <p:nvPr/>
        </p:nvSpPr>
        <p:spPr>
          <a:xfrm>
            <a:off x="934920" y="2133540"/>
            <a:ext cx="7578300" cy="259410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30" name="Shape 130"/>
        <p:cNvGrpSpPr/>
        <p:nvPr/>
      </p:nvGrpSpPr>
      <p:grpSpPr>
        <a:xfrm>
          <a:off x="0" y="0"/>
          <a:ext cx="0" cy="0"/>
          <a:chOff x="0" y="0"/>
          <a:chExt cx="0" cy="0"/>
        </a:xfrm>
      </p:grpSpPr>
      <p:sp>
        <p:nvSpPr>
          <p:cNvPr id="131" name="Google Shape;131;p30"/>
          <p:cNvSpPr txBox="1"/>
          <p:nvPr>
            <p:ph type="title"/>
          </p:nvPr>
        </p:nvSpPr>
        <p:spPr>
          <a:xfrm>
            <a:off x="934920" y="1366740"/>
            <a:ext cx="7578300" cy="3009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2" name="Google Shape;132;p30"/>
          <p:cNvSpPr txBox="1"/>
          <p:nvPr>
            <p:ph idx="1" type="subTitle"/>
          </p:nvPr>
        </p:nvSpPr>
        <p:spPr>
          <a:xfrm>
            <a:off x="934920" y="2133540"/>
            <a:ext cx="7578300" cy="25941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33" name="Shape 133"/>
        <p:cNvGrpSpPr/>
        <p:nvPr/>
      </p:nvGrpSpPr>
      <p:grpSpPr>
        <a:xfrm>
          <a:off x="0" y="0"/>
          <a:ext cx="0" cy="0"/>
          <a:chOff x="0" y="0"/>
          <a:chExt cx="0" cy="0"/>
        </a:xfrm>
      </p:grpSpPr>
      <p:sp>
        <p:nvSpPr>
          <p:cNvPr id="134" name="Google Shape;134;p31"/>
          <p:cNvSpPr txBox="1"/>
          <p:nvPr>
            <p:ph type="title"/>
          </p:nvPr>
        </p:nvSpPr>
        <p:spPr>
          <a:xfrm>
            <a:off x="934920" y="1366740"/>
            <a:ext cx="7578300" cy="3009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5" name="Google Shape;135;p31"/>
          <p:cNvSpPr txBox="1"/>
          <p:nvPr>
            <p:ph idx="1" type="body"/>
          </p:nvPr>
        </p:nvSpPr>
        <p:spPr>
          <a:xfrm>
            <a:off x="934920" y="2133540"/>
            <a:ext cx="7578300" cy="25941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36" name="Shape 136"/>
        <p:cNvGrpSpPr/>
        <p:nvPr/>
      </p:nvGrpSpPr>
      <p:grpSpPr>
        <a:xfrm>
          <a:off x="0" y="0"/>
          <a:ext cx="0" cy="0"/>
          <a:chOff x="0" y="0"/>
          <a:chExt cx="0" cy="0"/>
        </a:xfrm>
      </p:grpSpPr>
      <p:sp>
        <p:nvSpPr>
          <p:cNvPr id="137" name="Google Shape;137;p32"/>
          <p:cNvSpPr txBox="1"/>
          <p:nvPr>
            <p:ph type="title"/>
          </p:nvPr>
        </p:nvSpPr>
        <p:spPr>
          <a:xfrm>
            <a:off x="934920" y="1366740"/>
            <a:ext cx="7578300" cy="3009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38" name="Google Shape;138;p32"/>
          <p:cNvSpPr txBox="1"/>
          <p:nvPr>
            <p:ph idx="1" type="body"/>
          </p:nvPr>
        </p:nvSpPr>
        <p:spPr>
          <a:xfrm>
            <a:off x="934920" y="2133540"/>
            <a:ext cx="3697800" cy="25941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39" name="Google Shape;139;p32"/>
          <p:cNvSpPr txBox="1"/>
          <p:nvPr>
            <p:ph idx="2" type="body"/>
          </p:nvPr>
        </p:nvSpPr>
        <p:spPr>
          <a:xfrm>
            <a:off x="4818240" y="2133540"/>
            <a:ext cx="3697800" cy="25941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40" name="Shape 140"/>
        <p:cNvGrpSpPr/>
        <p:nvPr/>
      </p:nvGrpSpPr>
      <p:grpSpPr>
        <a:xfrm>
          <a:off x="0" y="0"/>
          <a:ext cx="0" cy="0"/>
          <a:chOff x="0" y="0"/>
          <a:chExt cx="0" cy="0"/>
        </a:xfrm>
      </p:grpSpPr>
      <p:sp>
        <p:nvSpPr>
          <p:cNvPr id="141" name="Google Shape;141;p33"/>
          <p:cNvSpPr txBox="1"/>
          <p:nvPr>
            <p:ph type="title"/>
          </p:nvPr>
        </p:nvSpPr>
        <p:spPr>
          <a:xfrm>
            <a:off x="934920" y="1366740"/>
            <a:ext cx="7578300" cy="3009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142" name="Shape 142"/>
        <p:cNvGrpSpPr/>
        <p:nvPr/>
      </p:nvGrpSpPr>
      <p:grpSpPr>
        <a:xfrm>
          <a:off x="0" y="0"/>
          <a:ext cx="0" cy="0"/>
          <a:chOff x="0" y="0"/>
          <a:chExt cx="0" cy="0"/>
        </a:xfrm>
      </p:grpSpPr>
      <p:sp>
        <p:nvSpPr>
          <p:cNvPr id="143" name="Google Shape;143;p34"/>
          <p:cNvSpPr txBox="1"/>
          <p:nvPr>
            <p:ph idx="1" type="subTitle"/>
          </p:nvPr>
        </p:nvSpPr>
        <p:spPr>
          <a:xfrm>
            <a:off x="934920" y="1366740"/>
            <a:ext cx="7578300" cy="13965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144" name="Shape 144"/>
        <p:cNvGrpSpPr/>
        <p:nvPr/>
      </p:nvGrpSpPr>
      <p:grpSpPr>
        <a:xfrm>
          <a:off x="0" y="0"/>
          <a:ext cx="0" cy="0"/>
          <a:chOff x="0" y="0"/>
          <a:chExt cx="0" cy="0"/>
        </a:xfrm>
      </p:grpSpPr>
      <p:sp>
        <p:nvSpPr>
          <p:cNvPr id="145" name="Google Shape;145;p35"/>
          <p:cNvSpPr txBox="1"/>
          <p:nvPr>
            <p:ph type="title"/>
          </p:nvPr>
        </p:nvSpPr>
        <p:spPr>
          <a:xfrm>
            <a:off x="934920" y="1366740"/>
            <a:ext cx="7578300" cy="3009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46" name="Google Shape;146;p35"/>
          <p:cNvSpPr txBox="1"/>
          <p:nvPr>
            <p:ph idx="1" type="body"/>
          </p:nvPr>
        </p:nvSpPr>
        <p:spPr>
          <a:xfrm>
            <a:off x="934920" y="2133540"/>
            <a:ext cx="3697800" cy="1237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47" name="Google Shape;147;p35"/>
          <p:cNvSpPr txBox="1"/>
          <p:nvPr>
            <p:ph idx="2" type="body"/>
          </p:nvPr>
        </p:nvSpPr>
        <p:spPr>
          <a:xfrm>
            <a:off x="934920" y="3488400"/>
            <a:ext cx="3697800" cy="1237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48" name="Google Shape;148;p35"/>
          <p:cNvSpPr txBox="1"/>
          <p:nvPr>
            <p:ph idx="3" type="body"/>
          </p:nvPr>
        </p:nvSpPr>
        <p:spPr>
          <a:xfrm>
            <a:off x="4818240" y="2133540"/>
            <a:ext cx="3697800" cy="25941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149" name="Shape 149"/>
        <p:cNvGrpSpPr/>
        <p:nvPr/>
      </p:nvGrpSpPr>
      <p:grpSpPr>
        <a:xfrm>
          <a:off x="0" y="0"/>
          <a:ext cx="0" cy="0"/>
          <a:chOff x="0" y="0"/>
          <a:chExt cx="0" cy="0"/>
        </a:xfrm>
      </p:grpSpPr>
      <p:sp>
        <p:nvSpPr>
          <p:cNvPr id="150" name="Google Shape;150;p36"/>
          <p:cNvSpPr txBox="1"/>
          <p:nvPr>
            <p:ph type="title"/>
          </p:nvPr>
        </p:nvSpPr>
        <p:spPr>
          <a:xfrm>
            <a:off x="934920" y="1366740"/>
            <a:ext cx="7578300" cy="3009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51" name="Google Shape;151;p36"/>
          <p:cNvSpPr txBox="1"/>
          <p:nvPr>
            <p:ph idx="1" type="body"/>
          </p:nvPr>
        </p:nvSpPr>
        <p:spPr>
          <a:xfrm>
            <a:off x="934920" y="2133540"/>
            <a:ext cx="3697800" cy="25941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52" name="Google Shape;152;p36"/>
          <p:cNvSpPr txBox="1"/>
          <p:nvPr>
            <p:ph idx="2" type="body"/>
          </p:nvPr>
        </p:nvSpPr>
        <p:spPr>
          <a:xfrm>
            <a:off x="4818240" y="2133540"/>
            <a:ext cx="3697800" cy="1237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53" name="Google Shape;153;p36"/>
          <p:cNvSpPr txBox="1"/>
          <p:nvPr>
            <p:ph idx="3" type="body"/>
          </p:nvPr>
        </p:nvSpPr>
        <p:spPr>
          <a:xfrm>
            <a:off x="4818240" y="3488400"/>
            <a:ext cx="3697800" cy="1237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154" name="Shape 154"/>
        <p:cNvGrpSpPr/>
        <p:nvPr/>
      </p:nvGrpSpPr>
      <p:grpSpPr>
        <a:xfrm>
          <a:off x="0" y="0"/>
          <a:ext cx="0" cy="0"/>
          <a:chOff x="0" y="0"/>
          <a:chExt cx="0" cy="0"/>
        </a:xfrm>
      </p:grpSpPr>
      <p:sp>
        <p:nvSpPr>
          <p:cNvPr id="155" name="Google Shape;155;p37"/>
          <p:cNvSpPr txBox="1"/>
          <p:nvPr>
            <p:ph type="title"/>
          </p:nvPr>
        </p:nvSpPr>
        <p:spPr>
          <a:xfrm>
            <a:off x="934920" y="1366740"/>
            <a:ext cx="7578300" cy="3009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56" name="Google Shape;156;p37"/>
          <p:cNvSpPr txBox="1"/>
          <p:nvPr>
            <p:ph idx="1" type="body"/>
          </p:nvPr>
        </p:nvSpPr>
        <p:spPr>
          <a:xfrm>
            <a:off x="934920" y="2133540"/>
            <a:ext cx="3697800" cy="1237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57" name="Google Shape;157;p37"/>
          <p:cNvSpPr txBox="1"/>
          <p:nvPr>
            <p:ph idx="2" type="body"/>
          </p:nvPr>
        </p:nvSpPr>
        <p:spPr>
          <a:xfrm>
            <a:off x="4818240" y="2133540"/>
            <a:ext cx="3697800" cy="1237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58" name="Google Shape;158;p37"/>
          <p:cNvSpPr txBox="1"/>
          <p:nvPr>
            <p:ph idx="3" type="body"/>
          </p:nvPr>
        </p:nvSpPr>
        <p:spPr>
          <a:xfrm>
            <a:off x="934920" y="3488400"/>
            <a:ext cx="7578300" cy="1237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159" name="Shape 159"/>
        <p:cNvGrpSpPr/>
        <p:nvPr/>
      </p:nvGrpSpPr>
      <p:grpSpPr>
        <a:xfrm>
          <a:off x="0" y="0"/>
          <a:ext cx="0" cy="0"/>
          <a:chOff x="0" y="0"/>
          <a:chExt cx="0" cy="0"/>
        </a:xfrm>
      </p:grpSpPr>
      <p:sp>
        <p:nvSpPr>
          <p:cNvPr id="160" name="Google Shape;160;p38"/>
          <p:cNvSpPr txBox="1"/>
          <p:nvPr>
            <p:ph type="title"/>
          </p:nvPr>
        </p:nvSpPr>
        <p:spPr>
          <a:xfrm>
            <a:off x="934920" y="1366740"/>
            <a:ext cx="7578300" cy="3009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61" name="Google Shape;161;p38"/>
          <p:cNvSpPr txBox="1"/>
          <p:nvPr>
            <p:ph idx="1" type="body"/>
          </p:nvPr>
        </p:nvSpPr>
        <p:spPr>
          <a:xfrm>
            <a:off x="934920" y="2133540"/>
            <a:ext cx="7578300" cy="1237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62" name="Google Shape;162;p38"/>
          <p:cNvSpPr txBox="1"/>
          <p:nvPr>
            <p:ph idx="2" type="body"/>
          </p:nvPr>
        </p:nvSpPr>
        <p:spPr>
          <a:xfrm>
            <a:off x="934920" y="3488400"/>
            <a:ext cx="7578300" cy="12372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1.png"/><Relationship Id="rId2" Type="http://schemas.openxmlformats.org/officeDocument/2006/relationships/image" Target="../media/image2.jp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theme" Target="../theme/theme2.xml"/><Relationship Id="rId14" Type="http://schemas.openxmlformats.org/officeDocument/2006/relationships/slideLayout" Target="../slideLayouts/slideLayout2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image" Target="../media/image1.png"/><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4931550"/>
            <a:ext cx="8784600" cy="215700"/>
          </a:xfrm>
          <a:prstGeom prst="rect">
            <a:avLst/>
          </a:prstGeom>
          <a:solidFill>
            <a:srgbClr val="004A99"/>
          </a:solidFill>
          <a:ln cap="flat" cmpd="sng" w="9525">
            <a:solidFill>
              <a:srgbClr val="00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0" y="951210"/>
            <a:ext cx="8784721" cy="3982230"/>
          </a:xfrm>
          <a:custGeom>
            <a:rect b="b" l="l" r="r" t="t"/>
            <a:pathLst>
              <a:path extrusionOk="0" h="418" w="691">
                <a:moveTo>
                  <a:pt x="0" y="0"/>
                </a:moveTo>
                <a:lnTo>
                  <a:pt x="673" y="0"/>
                </a:lnTo>
                <a:cubicBezTo>
                  <a:pt x="683" y="0"/>
                  <a:pt x="691" y="9"/>
                  <a:pt x="691" y="19"/>
                </a:cubicBezTo>
                <a:lnTo>
                  <a:pt x="691" y="418"/>
                </a:lnTo>
                <a:lnTo>
                  <a:pt x="0" y="418"/>
                </a:lnTo>
                <a:lnTo>
                  <a:pt x="0" y="0"/>
                </a:lnTo>
                <a:close/>
              </a:path>
            </a:pathLst>
          </a:custGeom>
          <a:noFill/>
          <a:ln cap="flat" cmpd="sng" w="9525">
            <a:solidFill>
              <a:srgbClr val="00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13"/>
          <p:cNvPicPr preferRelativeResize="0"/>
          <p:nvPr/>
        </p:nvPicPr>
        <p:blipFill rotWithShape="1">
          <a:blip r:embed="rId1">
            <a:alphaModFix/>
          </a:blip>
          <a:srcRect b="0" l="0" r="0" t="0"/>
          <a:stretch/>
        </p:blipFill>
        <p:spPr>
          <a:xfrm>
            <a:off x="468360" y="249480"/>
            <a:ext cx="2402729" cy="492750"/>
          </a:xfrm>
          <a:prstGeom prst="rect">
            <a:avLst/>
          </a:prstGeom>
          <a:noFill/>
          <a:ln>
            <a:noFill/>
          </a:ln>
        </p:spPr>
      </p:pic>
      <p:sp>
        <p:nvSpPr>
          <p:cNvPr id="54" name="Google Shape;54;p13"/>
          <p:cNvSpPr/>
          <p:nvPr/>
        </p:nvSpPr>
        <p:spPr>
          <a:xfrm>
            <a:off x="0" y="951210"/>
            <a:ext cx="8784721" cy="3982230"/>
          </a:xfrm>
          <a:custGeom>
            <a:rect b="b" l="l" r="r" t="t"/>
            <a:pathLst>
              <a:path extrusionOk="0" h="418" w="691">
                <a:moveTo>
                  <a:pt x="0" y="0"/>
                </a:moveTo>
                <a:lnTo>
                  <a:pt x="673" y="0"/>
                </a:lnTo>
                <a:cubicBezTo>
                  <a:pt x="683" y="0"/>
                  <a:pt x="691" y="9"/>
                  <a:pt x="691" y="19"/>
                </a:cubicBezTo>
                <a:lnTo>
                  <a:pt x="691" y="418"/>
                </a:lnTo>
                <a:lnTo>
                  <a:pt x="0" y="418"/>
                </a:lnTo>
                <a:lnTo>
                  <a:pt x="0" y="0"/>
                </a:lnTo>
                <a:close/>
              </a:path>
            </a:pathLst>
          </a:cu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0" y="4927500"/>
            <a:ext cx="8784600" cy="215700"/>
          </a:xfrm>
          <a:prstGeom prst="rect">
            <a:avLst/>
          </a:prstGeom>
          <a:solidFill>
            <a:srgbClr val="00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ph type="title"/>
          </p:nvPr>
        </p:nvSpPr>
        <p:spPr>
          <a:xfrm>
            <a:off x="2698920" y="1356210"/>
            <a:ext cx="5814000" cy="6678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7" name="Google Shape;57;p13"/>
          <p:cNvSpPr txBox="1"/>
          <p:nvPr>
            <p:ph idx="10" type="dt"/>
          </p:nvPr>
        </p:nvSpPr>
        <p:spPr>
          <a:xfrm>
            <a:off x="468360" y="4931550"/>
            <a:ext cx="671100" cy="211800"/>
          </a:xfrm>
          <a:prstGeom prst="rect">
            <a:avLst/>
          </a:prstGeom>
          <a:noFill/>
          <a:ln>
            <a:noFill/>
          </a:ln>
        </p:spPr>
        <p:txBody>
          <a:bodyPr anchorCtr="0" anchor="ctr" bIns="45700" lIns="0" spcFirstLastPara="1" rIns="0"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8" name="Google Shape;58;p13"/>
          <p:cNvSpPr txBox="1"/>
          <p:nvPr>
            <p:ph idx="11" type="ftr"/>
          </p:nvPr>
        </p:nvSpPr>
        <p:spPr>
          <a:xfrm>
            <a:off x="1139760" y="4926960"/>
            <a:ext cx="7192800" cy="216300"/>
          </a:xfrm>
          <a:prstGeom prst="rect">
            <a:avLst/>
          </a:prstGeom>
          <a:noFill/>
          <a:ln>
            <a:noFill/>
          </a:ln>
        </p:spPr>
        <p:txBody>
          <a:bodyPr anchorCtr="0" anchor="ctr" bIns="45700" lIns="0" spcFirstLastPara="1" rIns="91425" wrap="square" tIns="4570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9" name="Google Shape;59;p13"/>
          <p:cNvSpPr txBox="1"/>
          <p:nvPr>
            <p:ph idx="12" type="sldNum"/>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800" u="none" cap="none" strike="noStrike">
                <a:solidFill>
                  <a:srgbClr val="FFFFFF"/>
                </a:solidFill>
                <a:latin typeface="Verdana"/>
                <a:ea typeface="Verdana"/>
                <a:cs typeface="Verdana"/>
                <a:sym typeface="Verdana"/>
              </a:defRPr>
            </a:lvl1pPr>
            <a:lvl2pPr indent="0" lvl="1" marL="0" marR="0" rtl="0" algn="r">
              <a:lnSpc>
                <a:spcPct val="100000"/>
              </a:lnSpc>
              <a:spcBef>
                <a:spcPts val="0"/>
              </a:spcBef>
              <a:buNone/>
              <a:defRPr b="0" i="0" sz="800" u="none" cap="none" strike="noStrike">
                <a:solidFill>
                  <a:srgbClr val="FFFFFF"/>
                </a:solidFill>
                <a:latin typeface="Verdana"/>
                <a:ea typeface="Verdana"/>
                <a:cs typeface="Verdana"/>
                <a:sym typeface="Verdana"/>
              </a:defRPr>
            </a:lvl2pPr>
            <a:lvl3pPr indent="0" lvl="2" marL="0" marR="0" rtl="0" algn="r">
              <a:lnSpc>
                <a:spcPct val="100000"/>
              </a:lnSpc>
              <a:spcBef>
                <a:spcPts val="0"/>
              </a:spcBef>
              <a:buNone/>
              <a:defRPr b="0" i="0" sz="800" u="none" cap="none" strike="noStrike">
                <a:solidFill>
                  <a:srgbClr val="FFFFFF"/>
                </a:solidFill>
                <a:latin typeface="Verdana"/>
                <a:ea typeface="Verdana"/>
                <a:cs typeface="Verdana"/>
                <a:sym typeface="Verdana"/>
              </a:defRPr>
            </a:lvl3pPr>
            <a:lvl4pPr indent="0" lvl="3" marL="0" marR="0" rtl="0" algn="r">
              <a:lnSpc>
                <a:spcPct val="100000"/>
              </a:lnSpc>
              <a:spcBef>
                <a:spcPts val="0"/>
              </a:spcBef>
              <a:buNone/>
              <a:defRPr b="0" i="0" sz="800" u="none" cap="none" strike="noStrike">
                <a:solidFill>
                  <a:srgbClr val="FFFFFF"/>
                </a:solidFill>
                <a:latin typeface="Verdana"/>
                <a:ea typeface="Verdana"/>
                <a:cs typeface="Verdana"/>
                <a:sym typeface="Verdana"/>
              </a:defRPr>
            </a:lvl4pPr>
            <a:lvl5pPr indent="0" lvl="4" marL="0" marR="0" rtl="0" algn="r">
              <a:lnSpc>
                <a:spcPct val="100000"/>
              </a:lnSpc>
              <a:spcBef>
                <a:spcPts val="0"/>
              </a:spcBef>
              <a:buNone/>
              <a:defRPr b="0" i="0" sz="800" u="none" cap="none" strike="noStrike">
                <a:solidFill>
                  <a:srgbClr val="FFFFFF"/>
                </a:solidFill>
                <a:latin typeface="Verdana"/>
                <a:ea typeface="Verdana"/>
                <a:cs typeface="Verdana"/>
                <a:sym typeface="Verdana"/>
              </a:defRPr>
            </a:lvl5pPr>
            <a:lvl6pPr indent="0" lvl="5" marL="0" marR="0" rtl="0" algn="r">
              <a:lnSpc>
                <a:spcPct val="100000"/>
              </a:lnSpc>
              <a:spcBef>
                <a:spcPts val="0"/>
              </a:spcBef>
              <a:buNone/>
              <a:defRPr b="0" i="0" sz="800" u="none" cap="none" strike="noStrike">
                <a:solidFill>
                  <a:srgbClr val="FFFFFF"/>
                </a:solidFill>
                <a:latin typeface="Verdana"/>
                <a:ea typeface="Verdana"/>
                <a:cs typeface="Verdana"/>
                <a:sym typeface="Verdana"/>
              </a:defRPr>
            </a:lvl6pPr>
            <a:lvl7pPr indent="0" lvl="6" marL="0" marR="0" rtl="0" algn="r">
              <a:lnSpc>
                <a:spcPct val="100000"/>
              </a:lnSpc>
              <a:spcBef>
                <a:spcPts val="0"/>
              </a:spcBef>
              <a:buNone/>
              <a:defRPr b="0" i="0" sz="800" u="none" cap="none" strike="noStrike">
                <a:solidFill>
                  <a:srgbClr val="FFFFFF"/>
                </a:solidFill>
                <a:latin typeface="Verdana"/>
                <a:ea typeface="Verdana"/>
                <a:cs typeface="Verdana"/>
                <a:sym typeface="Verdana"/>
              </a:defRPr>
            </a:lvl7pPr>
            <a:lvl8pPr indent="0" lvl="7" marL="0" marR="0" rtl="0" algn="r">
              <a:lnSpc>
                <a:spcPct val="100000"/>
              </a:lnSpc>
              <a:spcBef>
                <a:spcPts val="0"/>
              </a:spcBef>
              <a:buNone/>
              <a:defRPr b="0" i="0" sz="800" u="none" cap="none" strike="noStrike">
                <a:solidFill>
                  <a:srgbClr val="FFFFFF"/>
                </a:solidFill>
                <a:latin typeface="Verdana"/>
                <a:ea typeface="Verdana"/>
                <a:cs typeface="Verdana"/>
                <a:sym typeface="Verdana"/>
              </a:defRPr>
            </a:lvl8pPr>
            <a:lvl9pPr indent="0" lvl="8" marL="0" marR="0" rtl="0" algn="r">
              <a:lnSpc>
                <a:spcPct val="100000"/>
              </a:lnSpc>
              <a:spcBef>
                <a:spcPts val="0"/>
              </a:spcBef>
              <a:buNone/>
              <a:defRPr b="0" i="0" sz="800" u="none" cap="none" strike="noStrike">
                <a:solidFill>
                  <a:srgbClr val="FFFFF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solidFill>
                <a:srgbClr val="000000"/>
              </a:solidFill>
              <a:latin typeface="Times New Roman"/>
              <a:ea typeface="Times New Roman"/>
              <a:cs typeface="Times New Roman"/>
              <a:sym typeface="Times New Roman"/>
            </a:endParaRPr>
          </a:p>
        </p:txBody>
      </p:sp>
      <p:sp>
        <p:nvSpPr>
          <p:cNvPr id="60" name="Google Shape;60;p13"/>
          <p:cNvSpPr txBox="1"/>
          <p:nvPr>
            <p:ph idx="1" type="body"/>
          </p:nvPr>
        </p:nvSpPr>
        <p:spPr>
          <a:xfrm>
            <a:off x="457200" y="1203390"/>
            <a:ext cx="8229300" cy="29829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7" name="Shape 107"/>
        <p:cNvGrpSpPr/>
        <p:nvPr/>
      </p:nvGrpSpPr>
      <p:grpSpPr>
        <a:xfrm>
          <a:off x="0" y="0"/>
          <a:ext cx="0" cy="0"/>
          <a:chOff x="0" y="0"/>
          <a:chExt cx="0" cy="0"/>
        </a:xfrm>
      </p:grpSpPr>
      <p:sp>
        <p:nvSpPr>
          <p:cNvPr id="108" name="Google Shape;108;p26"/>
          <p:cNvSpPr/>
          <p:nvPr/>
        </p:nvSpPr>
        <p:spPr>
          <a:xfrm>
            <a:off x="0" y="4931550"/>
            <a:ext cx="8784600" cy="215700"/>
          </a:xfrm>
          <a:prstGeom prst="rect">
            <a:avLst/>
          </a:prstGeom>
          <a:solidFill>
            <a:srgbClr val="004A99"/>
          </a:solidFill>
          <a:ln cap="flat" cmpd="sng" w="9525">
            <a:solidFill>
              <a:srgbClr val="00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6"/>
          <p:cNvSpPr/>
          <p:nvPr/>
        </p:nvSpPr>
        <p:spPr>
          <a:xfrm>
            <a:off x="0" y="951210"/>
            <a:ext cx="8784721" cy="3982230"/>
          </a:xfrm>
          <a:custGeom>
            <a:rect b="b" l="l" r="r" t="t"/>
            <a:pathLst>
              <a:path extrusionOk="0" h="418" w="691">
                <a:moveTo>
                  <a:pt x="0" y="0"/>
                </a:moveTo>
                <a:lnTo>
                  <a:pt x="673" y="0"/>
                </a:lnTo>
                <a:cubicBezTo>
                  <a:pt x="683" y="0"/>
                  <a:pt x="691" y="9"/>
                  <a:pt x="691" y="19"/>
                </a:cubicBezTo>
                <a:lnTo>
                  <a:pt x="691" y="418"/>
                </a:lnTo>
                <a:lnTo>
                  <a:pt x="0" y="418"/>
                </a:lnTo>
                <a:lnTo>
                  <a:pt x="0" y="0"/>
                </a:lnTo>
                <a:close/>
              </a:path>
            </a:pathLst>
          </a:custGeom>
          <a:noFill/>
          <a:ln cap="flat" cmpd="sng" w="9525">
            <a:solidFill>
              <a:srgbClr val="004A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26"/>
          <p:cNvPicPr preferRelativeResize="0"/>
          <p:nvPr/>
        </p:nvPicPr>
        <p:blipFill rotWithShape="1">
          <a:blip r:embed="rId1">
            <a:alphaModFix/>
          </a:blip>
          <a:srcRect b="0" l="0" r="0" t="0"/>
          <a:stretch/>
        </p:blipFill>
        <p:spPr>
          <a:xfrm>
            <a:off x="468360" y="249480"/>
            <a:ext cx="2402729" cy="492750"/>
          </a:xfrm>
          <a:prstGeom prst="rect">
            <a:avLst/>
          </a:prstGeom>
          <a:noFill/>
          <a:ln>
            <a:noFill/>
          </a:ln>
        </p:spPr>
      </p:pic>
      <p:sp>
        <p:nvSpPr>
          <p:cNvPr id="111" name="Google Shape;111;p26"/>
          <p:cNvSpPr txBox="1"/>
          <p:nvPr>
            <p:ph idx="1" type="body"/>
          </p:nvPr>
        </p:nvSpPr>
        <p:spPr>
          <a:xfrm>
            <a:off x="934920" y="2133540"/>
            <a:ext cx="7578300" cy="25941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12" name="Google Shape;112;p26"/>
          <p:cNvSpPr txBox="1"/>
          <p:nvPr>
            <p:ph idx="2" type="body"/>
          </p:nvPr>
        </p:nvSpPr>
        <p:spPr>
          <a:xfrm>
            <a:off x="934920" y="1832490"/>
            <a:ext cx="7578300" cy="2736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13" name="Google Shape;113;p26"/>
          <p:cNvSpPr txBox="1"/>
          <p:nvPr>
            <p:ph type="title"/>
          </p:nvPr>
        </p:nvSpPr>
        <p:spPr>
          <a:xfrm>
            <a:off x="934920" y="1366740"/>
            <a:ext cx="7578300" cy="3009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4" name="Google Shape;114;p26"/>
          <p:cNvSpPr txBox="1"/>
          <p:nvPr>
            <p:ph idx="10" type="dt"/>
          </p:nvPr>
        </p:nvSpPr>
        <p:spPr>
          <a:xfrm>
            <a:off x="468360" y="4931550"/>
            <a:ext cx="671100" cy="211800"/>
          </a:xfrm>
          <a:prstGeom prst="rect">
            <a:avLst/>
          </a:prstGeom>
          <a:noFill/>
          <a:ln>
            <a:noFill/>
          </a:ln>
        </p:spPr>
        <p:txBody>
          <a:bodyPr anchorCtr="0" anchor="ctr" bIns="45700" lIns="0" spcFirstLastPara="1" rIns="0" wrap="square" tIns="45700"/>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5" name="Google Shape;115;p26"/>
          <p:cNvSpPr txBox="1"/>
          <p:nvPr>
            <p:ph idx="11" type="ftr"/>
          </p:nvPr>
        </p:nvSpPr>
        <p:spPr>
          <a:xfrm>
            <a:off x="1139760" y="4926960"/>
            <a:ext cx="7192800" cy="216300"/>
          </a:xfrm>
          <a:prstGeom prst="rect">
            <a:avLst/>
          </a:prstGeom>
          <a:noFill/>
          <a:ln>
            <a:noFill/>
          </a:ln>
        </p:spPr>
        <p:txBody>
          <a:bodyPr anchorCtr="0" anchor="ctr" bIns="45700" lIns="0" spcFirstLastPara="1" rIns="91425" wrap="square" tIns="45700"/>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6" name="Google Shape;116;p26"/>
          <p:cNvSpPr txBox="1"/>
          <p:nvPr>
            <p:ph idx="12" type="sldNum"/>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sz="800" strike="noStrike">
                <a:solidFill>
                  <a:srgbClr val="FFFFFF"/>
                </a:solidFill>
                <a:latin typeface="Verdana"/>
                <a:ea typeface="Verdana"/>
                <a:cs typeface="Verdana"/>
                <a:sym typeface="Verdana"/>
              </a:defRPr>
            </a:lvl1pPr>
            <a:lvl2pPr indent="0" lvl="1" marL="0" marR="0" rtl="0" algn="r">
              <a:lnSpc>
                <a:spcPct val="100000"/>
              </a:lnSpc>
              <a:spcBef>
                <a:spcPts val="0"/>
              </a:spcBef>
              <a:buNone/>
              <a:defRPr b="0" sz="800" strike="noStrike">
                <a:solidFill>
                  <a:srgbClr val="FFFFFF"/>
                </a:solidFill>
                <a:latin typeface="Verdana"/>
                <a:ea typeface="Verdana"/>
                <a:cs typeface="Verdana"/>
                <a:sym typeface="Verdana"/>
              </a:defRPr>
            </a:lvl2pPr>
            <a:lvl3pPr indent="0" lvl="2" marL="0" marR="0" rtl="0" algn="r">
              <a:lnSpc>
                <a:spcPct val="100000"/>
              </a:lnSpc>
              <a:spcBef>
                <a:spcPts val="0"/>
              </a:spcBef>
              <a:buNone/>
              <a:defRPr b="0" sz="800" strike="noStrike">
                <a:solidFill>
                  <a:srgbClr val="FFFFFF"/>
                </a:solidFill>
                <a:latin typeface="Verdana"/>
                <a:ea typeface="Verdana"/>
                <a:cs typeface="Verdana"/>
                <a:sym typeface="Verdana"/>
              </a:defRPr>
            </a:lvl3pPr>
            <a:lvl4pPr indent="0" lvl="3" marL="0" marR="0" rtl="0" algn="r">
              <a:lnSpc>
                <a:spcPct val="100000"/>
              </a:lnSpc>
              <a:spcBef>
                <a:spcPts val="0"/>
              </a:spcBef>
              <a:buNone/>
              <a:defRPr b="0" sz="800" strike="noStrike">
                <a:solidFill>
                  <a:srgbClr val="FFFFFF"/>
                </a:solidFill>
                <a:latin typeface="Verdana"/>
                <a:ea typeface="Verdana"/>
                <a:cs typeface="Verdana"/>
                <a:sym typeface="Verdana"/>
              </a:defRPr>
            </a:lvl4pPr>
            <a:lvl5pPr indent="0" lvl="4" marL="0" marR="0" rtl="0" algn="r">
              <a:lnSpc>
                <a:spcPct val="100000"/>
              </a:lnSpc>
              <a:spcBef>
                <a:spcPts val="0"/>
              </a:spcBef>
              <a:buNone/>
              <a:defRPr b="0" sz="800" strike="noStrike">
                <a:solidFill>
                  <a:srgbClr val="FFFFFF"/>
                </a:solidFill>
                <a:latin typeface="Verdana"/>
                <a:ea typeface="Verdana"/>
                <a:cs typeface="Verdana"/>
                <a:sym typeface="Verdana"/>
              </a:defRPr>
            </a:lvl5pPr>
            <a:lvl6pPr indent="0" lvl="5" marL="0" marR="0" rtl="0" algn="r">
              <a:lnSpc>
                <a:spcPct val="100000"/>
              </a:lnSpc>
              <a:spcBef>
                <a:spcPts val="0"/>
              </a:spcBef>
              <a:buNone/>
              <a:defRPr b="0" sz="800" strike="noStrike">
                <a:solidFill>
                  <a:srgbClr val="FFFFFF"/>
                </a:solidFill>
                <a:latin typeface="Verdana"/>
                <a:ea typeface="Verdana"/>
                <a:cs typeface="Verdana"/>
                <a:sym typeface="Verdana"/>
              </a:defRPr>
            </a:lvl6pPr>
            <a:lvl7pPr indent="0" lvl="6" marL="0" marR="0" rtl="0" algn="r">
              <a:lnSpc>
                <a:spcPct val="100000"/>
              </a:lnSpc>
              <a:spcBef>
                <a:spcPts val="0"/>
              </a:spcBef>
              <a:buNone/>
              <a:defRPr b="0" sz="800" strike="noStrike">
                <a:solidFill>
                  <a:srgbClr val="FFFFFF"/>
                </a:solidFill>
                <a:latin typeface="Verdana"/>
                <a:ea typeface="Verdana"/>
                <a:cs typeface="Verdana"/>
                <a:sym typeface="Verdana"/>
              </a:defRPr>
            </a:lvl7pPr>
            <a:lvl8pPr indent="0" lvl="7" marL="0" marR="0" rtl="0" algn="r">
              <a:lnSpc>
                <a:spcPct val="100000"/>
              </a:lnSpc>
              <a:spcBef>
                <a:spcPts val="0"/>
              </a:spcBef>
              <a:buNone/>
              <a:defRPr b="0" sz="800" strike="noStrike">
                <a:solidFill>
                  <a:srgbClr val="FFFFFF"/>
                </a:solidFill>
                <a:latin typeface="Verdana"/>
                <a:ea typeface="Verdana"/>
                <a:cs typeface="Verdana"/>
                <a:sym typeface="Verdana"/>
              </a:defRPr>
            </a:lvl8pPr>
            <a:lvl9pPr indent="0" lvl="8" marL="0" marR="0" rtl="0" algn="r">
              <a:lnSpc>
                <a:spcPct val="100000"/>
              </a:lnSpc>
              <a:spcBef>
                <a:spcPts val="0"/>
              </a:spcBef>
              <a:buNone/>
              <a:defRPr b="0" sz="800" strike="noStrike">
                <a:solidFill>
                  <a:srgbClr val="FFFFF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GB"/>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61.png"/><Relationship Id="rId4" Type="http://schemas.openxmlformats.org/officeDocument/2006/relationships/image" Target="../media/image14.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44.jpg"/><Relationship Id="rId4" Type="http://schemas.openxmlformats.org/officeDocument/2006/relationships/image" Target="../media/image4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49.png"/><Relationship Id="rId7"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59.png"/><Relationship Id="rId5"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51.png"/><Relationship Id="rId5"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54.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58.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62.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5.jpg"/><Relationship Id="rId5" Type="http://schemas.openxmlformats.org/officeDocument/2006/relationships/image" Target="../media/image4.png"/><Relationship Id="rId6"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39.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50.jp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52.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4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48.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66" name="Shape 166"/>
        <p:cNvGrpSpPr/>
        <p:nvPr/>
      </p:nvGrpSpPr>
      <p:grpSpPr>
        <a:xfrm>
          <a:off x="0" y="0"/>
          <a:ext cx="0" cy="0"/>
          <a:chOff x="0" y="0"/>
          <a:chExt cx="0" cy="0"/>
        </a:xfrm>
      </p:grpSpPr>
      <p:sp>
        <p:nvSpPr>
          <p:cNvPr id="167" name="Google Shape;167;p39"/>
          <p:cNvSpPr txBox="1"/>
          <p:nvPr/>
        </p:nvSpPr>
        <p:spPr>
          <a:xfrm>
            <a:off x="2698920" y="1356210"/>
            <a:ext cx="5814000" cy="66771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sz="2400" strike="noStrike">
              <a:solidFill>
                <a:srgbClr val="000000"/>
              </a:solidFill>
              <a:latin typeface="Times New Roman"/>
              <a:ea typeface="Times New Roman"/>
              <a:cs typeface="Times New Roman"/>
              <a:sym typeface="Times New Roman"/>
            </a:endParaRPr>
          </a:p>
        </p:txBody>
      </p:sp>
      <p:sp>
        <p:nvSpPr>
          <p:cNvPr id="168" name="Google Shape;168;p39"/>
          <p:cNvSpPr txBox="1"/>
          <p:nvPr/>
        </p:nvSpPr>
        <p:spPr>
          <a:xfrm>
            <a:off x="0" y="1071125"/>
            <a:ext cx="7760100" cy="847800"/>
          </a:xfrm>
          <a:prstGeom prst="rect">
            <a:avLst/>
          </a:prstGeom>
          <a:noFill/>
          <a:ln>
            <a:noFill/>
          </a:ln>
        </p:spPr>
        <p:txBody>
          <a:bodyPr anchorCtr="0" anchor="t" bIns="45000" lIns="0" spcFirstLastPara="1" rIns="90000" wrap="square" tIns="0">
            <a:noAutofit/>
          </a:bodyPr>
          <a:lstStyle/>
          <a:p>
            <a:pPr indent="0" lvl="0" marL="0" marR="0" rtl="0" algn="r">
              <a:spcBef>
                <a:spcPts val="0"/>
              </a:spcBef>
              <a:spcAft>
                <a:spcPts val="0"/>
              </a:spcAft>
              <a:buNone/>
            </a:pPr>
            <a:r>
              <a:rPr b="1" lang="en-GB" sz="2800">
                <a:latin typeface="Times New Roman"/>
                <a:ea typeface="Times New Roman"/>
                <a:cs typeface="Times New Roman"/>
                <a:sym typeface="Times New Roman"/>
              </a:rPr>
              <a:t>Impact of stellar variability on the observational appearance of protoplanetary disks</a:t>
            </a:r>
            <a:endParaRPr sz="3200" strike="noStrike">
              <a:solidFill>
                <a:srgbClr val="000000"/>
              </a:solidFill>
              <a:latin typeface="Times New Roman"/>
              <a:ea typeface="Times New Roman"/>
              <a:cs typeface="Times New Roman"/>
              <a:sym typeface="Times New Roman"/>
            </a:endParaRPr>
          </a:p>
        </p:txBody>
      </p:sp>
      <p:sp>
        <p:nvSpPr>
          <p:cNvPr id="169" name="Google Shape;169;p39"/>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r>
              <a:rPr lang="en-GB" sz="800">
                <a:solidFill>
                  <a:srgbClr val="FFFFFF"/>
                </a:solidFill>
                <a:latin typeface="Verdana"/>
                <a:ea typeface="Verdana"/>
                <a:cs typeface="Verdana"/>
                <a:sym typeface="Verdana"/>
              </a:rPr>
              <a:t>26/03/19</a:t>
            </a:r>
            <a:endParaRPr sz="800">
              <a:solidFill>
                <a:srgbClr val="FFFFFF"/>
              </a:solidFill>
              <a:latin typeface="Verdana"/>
              <a:ea typeface="Verdana"/>
              <a:cs typeface="Verdana"/>
              <a:sym typeface="Verdana"/>
            </a:endParaRPr>
          </a:p>
        </p:txBody>
      </p:sp>
      <p:sp>
        <p:nvSpPr>
          <p:cNvPr id="170" name="Google Shape;170;p39"/>
          <p:cNvSpPr txBox="1"/>
          <p:nvPr/>
        </p:nvSpPr>
        <p:spPr>
          <a:xfrm>
            <a:off x="1139760" y="4926960"/>
            <a:ext cx="7192800" cy="21627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171" name="Google Shape;171;p39"/>
          <p:cNvSpPr txBox="1"/>
          <p:nvPr/>
        </p:nvSpPr>
        <p:spPr>
          <a:xfrm>
            <a:off x="8332920" y="4926960"/>
            <a:ext cx="452160" cy="21627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sp>
        <p:nvSpPr>
          <p:cNvPr id="172" name="Google Shape;172;p39"/>
          <p:cNvSpPr txBox="1"/>
          <p:nvPr/>
        </p:nvSpPr>
        <p:spPr>
          <a:xfrm>
            <a:off x="4930635" y="1918915"/>
            <a:ext cx="2390400" cy="412800"/>
          </a:xfrm>
          <a:prstGeom prst="rect">
            <a:avLst/>
          </a:prstGeom>
          <a:noFill/>
          <a:ln>
            <a:noFill/>
          </a:ln>
        </p:spPr>
        <p:txBody>
          <a:bodyPr anchorCtr="0" anchor="t" bIns="45000" lIns="90000" spcFirstLastPara="1" rIns="90000" wrap="square" tIns="45000">
            <a:noAutofit/>
          </a:bodyPr>
          <a:lstStyle/>
          <a:p>
            <a:pPr indent="0" lvl="0" marL="0" marR="0" rtl="0" algn="r">
              <a:spcBef>
                <a:spcPts val="0"/>
              </a:spcBef>
              <a:spcAft>
                <a:spcPts val="0"/>
              </a:spcAft>
              <a:buNone/>
            </a:pPr>
            <a:r>
              <a:rPr lang="en-GB" sz="1800" strike="noStrike">
                <a:solidFill>
                  <a:srgbClr val="000000"/>
                </a:solidFill>
                <a:latin typeface="Times New Roman"/>
                <a:ea typeface="Times New Roman"/>
                <a:cs typeface="Times New Roman"/>
                <a:sym typeface="Times New Roman"/>
              </a:rPr>
              <a:t>Alexandra Botnariuc</a:t>
            </a:r>
            <a:endParaRPr sz="1800" strike="noStrike">
              <a:solidFill>
                <a:srgbClr val="000000"/>
              </a:solidFill>
              <a:latin typeface="Times New Roman"/>
              <a:ea typeface="Times New Roman"/>
              <a:cs typeface="Times New Roman"/>
              <a:sym typeface="Times New Roman"/>
            </a:endParaRPr>
          </a:p>
        </p:txBody>
      </p:sp>
      <p:sp>
        <p:nvSpPr>
          <p:cNvPr id="173" name="Google Shape;173;p39"/>
          <p:cNvSpPr txBox="1"/>
          <p:nvPr/>
        </p:nvSpPr>
        <p:spPr>
          <a:xfrm>
            <a:off x="329575" y="3915500"/>
            <a:ext cx="4296000" cy="790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Supervisors:</a:t>
            </a:r>
            <a:endParaRPr/>
          </a:p>
          <a:p>
            <a:pPr indent="-317500" lvl="0" marL="457200" rtl="0" algn="l">
              <a:spcBef>
                <a:spcPts val="0"/>
              </a:spcBef>
              <a:spcAft>
                <a:spcPts val="0"/>
              </a:spcAft>
              <a:buSzPts val="1400"/>
              <a:buChar char="●"/>
            </a:pPr>
            <a:r>
              <a:rPr lang="en-GB"/>
              <a:t>Prof. Ronald Redmer, Universitaet Rostock</a:t>
            </a:r>
            <a:endParaRPr/>
          </a:p>
          <a:p>
            <a:pPr indent="-317500" lvl="0" marL="457200" rtl="0" algn="l">
              <a:spcBef>
                <a:spcPts val="0"/>
              </a:spcBef>
              <a:spcAft>
                <a:spcPts val="0"/>
              </a:spcAft>
              <a:buSzPts val="1400"/>
              <a:buChar char="●"/>
            </a:pPr>
            <a:r>
              <a:rPr lang="en-GB"/>
              <a:t>Prof. Sebastian Wolf, CAU Kiel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8"/>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n-GB" sz="800">
                <a:solidFill>
                  <a:schemeClr val="lt1"/>
                </a:solidFill>
                <a:latin typeface="Verdana"/>
                <a:ea typeface="Verdana"/>
                <a:cs typeface="Verdana"/>
                <a:sym typeface="Verdana"/>
              </a:rPr>
              <a:t>26/03/19</a:t>
            </a:r>
            <a:endParaRPr b="0" sz="800" strike="noStrike">
              <a:solidFill>
                <a:srgbClr val="000000"/>
              </a:solidFill>
              <a:latin typeface="Times New Roman"/>
              <a:ea typeface="Times New Roman"/>
              <a:cs typeface="Times New Roman"/>
              <a:sym typeface="Times New Roman"/>
            </a:endParaRPr>
          </a:p>
        </p:txBody>
      </p:sp>
      <p:sp>
        <p:nvSpPr>
          <p:cNvPr id="277" name="Google Shape;277;p48"/>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278" name="Google Shape;278;p48"/>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pic>
        <p:nvPicPr>
          <p:cNvPr id="279" name="Google Shape;279;p48"/>
          <p:cNvPicPr preferRelativeResize="0"/>
          <p:nvPr/>
        </p:nvPicPr>
        <p:blipFill rotWithShape="1">
          <a:blip r:embed="rId3">
            <a:alphaModFix/>
          </a:blip>
          <a:srcRect b="0" l="4604" r="7860" t="10936"/>
          <a:stretch/>
        </p:blipFill>
        <p:spPr>
          <a:xfrm>
            <a:off x="247525" y="1834625"/>
            <a:ext cx="3734774" cy="2850100"/>
          </a:xfrm>
          <a:prstGeom prst="rect">
            <a:avLst/>
          </a:prstGeom>
          <a:noFill/>
          <a:ln>
            <a:noFill/>
          </a:ln>
        </p:spPr>
      </p:pic>
      <p:pic>
        <p:nvPicPr>
          <p:cNvPr id="280" name="Google Shape;280;p48"/>
          <p:cNvPicPr preferRelativeResize="0"/>
          <p:nvPr/>
        </p:nvPicPr>
        <p:blipFill rotWithShape="1">
          <a:blip r:embed="rId4">
            <a:alphaModFix/>
          </a:blip>
          <a:srcRect b="0" l="0" r="0" t="44659"/>
          <a:stretch/>
        </p:blipFill>
        <p:spPr>
          <a:xfrm>
            <a:off x="468350" y="1391675"/>
            <a:ext cx="3240525" cy="362875"/>
          </a:xfrm>
          <a:prstGeom prst="rect">
            <a:avLst/>
          </a:prstGeom>
          <a:noFill/>
          <a:ln>
            <a:noFill/>
          </a:ln>
        </p:spPr>
      </p:pic>
      <p:pic>
        <p:nvPicPr>
          <p:cNvPr id="281" name="Google Shape;281;p48"/>
          <p:cNvPicPr preferRelativeResize="0"/>
          <p:nvPr/>
        </p:nvPicPr>
        <p:blipFill>
          <a:blip r:embed="rId5">
            <a:alphaModFix/>
          </a:blip>
          <a:stretch>
            <a:fillRect/>
          </a:stretch>
        </p:blipFill>
        <p:spPr>
          <a:xfrm>
            <a:off x="4518250" y="953250"/>
            <a:ext cx="4082599" cy="2759675"/>
          </a:xfrm>
          <a:prstGeom prst="rect">
            <a:avLst/>
          </a:prstGeom>
          <a:noFill/>
          <a:ln>
            <a:noFill/>
          </a:ln>
        </p:spPr>
      </p:pic>
      <p:sp>
        <p:nvSpPr>
          <p:cNvPr id="282" name="Google Shape;282;p48"/>
          <p:cNvSpPr txBox="1"/>
          <p:nvPr/>
        </p:nvSpPr>
        <p:spPr>
          <a:xfrm>
            <a:off x="4902325" y="3663125"/>
            <a:ext cx="3494700" cy="11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Figure 8: </a:t>
            </a:r>
            <a:r>
              <a:rPr lang="en-GB"/>
              <a:t>Illustration of  inner edge dust contributions to different parts of the SED. The dark line corresponds to a sun-like star, and the flux maxima are arbitrary. </a:t>
            </a:r>
            <a:endParaRPr/>
          </a:p>
          <a:p>
            <a:pPr indent="0" lvl="0" marL="0" rtl="0" algn="l">
              <a:spcBef>
                <a:spcPts val="0"/>
              </a:spcBef>
              <a:spcAft>
                <a:spcPts val="0"/>
              </a:spcAft>
              <a:buNone/>
            </a:pPr>
            <a:r>
              <a:rPr b="1" lang="en-GB"/>
              <a:t>Credit: </a:t>
            </a:r>
            <a:r>
              <a:rPr lang="en-GB"/>
              <a:t>Kirchschlager et al., 2017</a:t>
            </a:r>
            <a:endParaRPr/>
          </a:p>
        </p:txBody>
      </p:sp>
      <p:sp>
        <p:nvSpPr>
          <p:cNvPr id="283" name="Google Shape;283;p48"/>
          <p:cNvSpPr txBox="1"/>
          <p:nvPr/>
        </p:nvSpPr>
        <p:spPr>
          <a:xfrm>
            <a:off x="545375" y="1086575"/>
            <a:ext cx="3000000" cy="3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rPr>
              <a:t>Figure 7:</a:t>
            </a:r>
            <a:r>
              <a:rPr lang="en-GB">
                <a:solidFill>
                  <a:schemeClr val="dk1"/>
                </a:solidFill>
              </a:rPr>
              <a:t> Temperature</a:t>
            </a:r>
            <a:r>
              <a:rPr lang="en-GB">
                <a:solidFill>
                  <a:schemeClr val="dk1"/>
                </a:solidFill>
              </a:rPr>
              <a:t> in </a:t>
            </a:r>
            <a:r>
              <a:rPr i="1" lang="en-GB">
                <a:solidFill>
                  <a:schemeClr val="dk1"/>
                </a:solidFill>
              </a:rPr>
              <a:t>xz</a:t>
            </a:r>
            <a:r>
              <a:rPr lang="en-GB">
                <a:solidFill>
                  <a:schemeClr val="dk1"/>
                </a:solidFill>
              </a:rPr>
              <a:t>-plane</a:t>
            </a:r>
            <a:endParaRPr>
              <a:solidFill>
                <a:schemeClr val="dk1"/>
              </a:solidFill>
            </a:endParaRPr>
          </a:p>
          <a:p>
            <a:pPr indent="0" lvl="0" marL="0" rtl="0" algn="l">
              <a:spcBef>
                <a:spcPts val="0"/>
              </a:spcBef>
              <a:spcAft>
                <a:spcPts val="0"/>
              </a:spcAft>
              <a:buNone/>
            </a:pPr>
            <a:r>
              <a:t/>
            </a:r>
            <a:endParaRPr sz="11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9"/>
          <p:cNvSpPr txBox="1"/>
          <p:nvPr/>
        </p:nvSpPr>
        <p:spPr>
          <a:xfrm>
            <a:off x="320450" y="1542625"/>
            <a:ext cx="8301900" cy="28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0">
                <a:latin typeface="Times New Roman"/>
                <a:ea typeface="Times New Roman"/>
                <a:cs typeface="Times New Roman"/>
                <a:sym typeface="Times New Roman"/>
              </a:rPr>
              <a:t>2. </a:t>
            </a:r>
            <a:r>
              <a:rPr lang="en-GB" sz="6000">
                <a:latin typeface="Times New Roman"/>
                <a:ea typeface="Times New Roman"/>
                <a:cs typeface="Times New Roman"/>
                <a:sym typeface="Times New Roman"/>
              </a:rPr>
              <a:t>How do we observe circumstellar disks?</a:t>
            </a:r>
            <a:endParaRPr sz="6000">
              <a:latin typeface="Times New Roman"/>
              <a:ea typeface="Times New Roman"/>
              <a:cs typeface="Times New Roman"/>
              <a:sym typeface="Times New Roman"/>
            </a:endParaRPr>
          </a:p>
          <a:p>
            <a:pPr indent="0" lvl="0" marL="0" rtl="0" algn="l">
              <a:spcBef>
                <a:spcPts val="0"/>
              </a:spcBef>
              <a:spcAft>
                <a:spcPts val="0"/>
              </a:spcAft>
              <a:buNone/>
            </a:pPr>
            <a:r>
              <a:t/>
            </a:r>
            <a:endParaRPr sz="60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50"/>
          <p:cNvSpPr txBox="1"/>
          <p:nvPr/>
        </p:nvSpPr>
        <p:spPr>
          <a:xfrm>
            <a:off x="370425" y="61375"/>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0"/>
          <p:cNvSpPr txBox="1"/>
          <p:nvPr/>
        </p:nvSpPr>
        <p:spPr>
          <a:xfrm>
            <a:off x="267550" y="273827"/>
            <a:ext cx="7578300" cy="486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GB" sz="3000">
                <a:latin typeface="Times New Roman"/>
                <a:ea typeface="Times New Roman"/>
                <a:cs typeface="Times New Roman"/>
                <a:sym typeface="Times New Roman"/>
              </a:rPr>
              <a:t>VLTI</a:t>
            </a:r>
            <a:br>
              <a:rPr b="1" lang="en-GB" sz="3000">
                <a:latin typeface="Times New Roman"/>
                <a:ea typeface="Times New Roman"/>
                <a:cs typeface="Times New Roman"/>
                <a:sym typeface="Times New Roman"/>
              </a:rPr>
            </a:br>
            <a:endParaRPr baseline="30000" sz="3000" strike="noStrike">
              <a:solidFill>
                <a:srgbClr val="000000"/>
              </a:solidFill>
              <a:latin typeface="Times New Roman"/>
              <a:ea typeface="Times New Roman"/>
              <a:cs typeface="Times New Roman"/>
              <a:sym typeface="Times New Roman"/>
            </a:endParaRPr>
          </a:p>
        </p:txBody>
      </p:sp>
      <p:sp>
        <p:nvSpPr>
          <p:cNvPr id="295" name="Google Shape;295;p50"/>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n-GB" sz="800">
                <a:solidFill>
                  <a:schemeClr val="lt1"/>
                </a:solidFill>
                <a:latin typeface="Verdana"/>
                <a:ea typeface="Verdana"/>
                <a:cs typeface="Verdana"/>
                <a:sym typeface="Verdana"/>
              </a:rPr>
              <a:t>26/03/19</a:t>
            </a:r>
            <a:endParaRPr b="0" sz="800" strike="noStrike">
              <a:solidFill>
                <a:srgbClr val="000000"/>
              </a:solidFill>
              <a:latin typeface="Times New Roman"/>
              <a:ea typeface="Times New Roman"/>
              <a:cs typeface="Times New Roman"/>
              <a:sym typeface="Times New Roman"/>
            </a:endParaRPr>
          </a:p>
        </p:txBody>
      </p:sp>
      <p:sp>
        <p:nvSpPr>
          <p:cNvPr id="296" name="Google Shape;296;p50"/>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297" name="Google Shape;297;p50"/>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pic>
        <p:nvPicPr>
          <p:cNvPr id="298" name="Google Shape;298;p50"/>
          <p:cNvPicPr preferRelativeResize="0"/>
          <p:nvPr/>
        </p:nvPicPr>
        <p:blipFill>
          <a:blip r:embed="rId3">
            <a:alphaModFix/>
          </a:blip>
          <a:stretch>
            <a:fillRect/>
          </a:stretch>
        </p:blipFill>
        <p:spPr>
          <a:xfrm>
            <a:off x="4145900" y="1175050"/>
            <a:ext cx="4639126" cy="2990074"/>
          </a:xfrm>
          <a:prstGeom prst="rect">
            <a:avLst/>
          </a:prstGeom>
          <a:noFill/>
          <a:ln>
            <a:noFill/>
          </a:ln>
        </p:spPr>
      </p:pic>
      <p:pic>
        <p:nvPicPr>
          <p:cNvPr id="299" name="Google Shape;299;p50"/>
          <p:cNvPicPr preferRelativeResize="0"/>
          <p:nvPr/>
        </p:nvPicPr>
        <p:blipFill>
          <a:blip r:embed="rId4">
            <a:alphaModFix/>
          </a:blip>
          <a:stretch>
            <a:fillRect/>
          </a:stretch>
        </p:blipFill>
        <p:spPr>
          <a:xfrm>
            <a:off x="267550" y="1126150"/>
            <a:ext cx="4299299" cy="3180800"/>
          </a:xfrm>
          <a:prstGeom prst="rect">
            <a:avLst/>
          </a:prstGeom>
          <a:noFill/>
          <a:ln>
            <a:noFill/>
          </a:ln>
        </p:spPr>
      </p:pic>
      <p:sp>
        <p:nvSpPr>
          <p:cNvPr id="300" name="Google Shape;300;p50"/>
          <p:cNvSpPr txBox="1"/>
          <p:nvPr/>
        </p:nvSpPr>
        <p:spPr>
          <a:xfrm>
            <a:off x="366100" y="4287450"/>
            <a:ext cx="4102200" cy="5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Figure 9: </a:t>
            </a:r>
            <a:r>
              <a:rPr lang="en-GB"/>
              <a:t>Schematic of VLT array  </a:t>
            </a:r>
            <a:endParaRPr/>
          </a:p>
          <a:p>
            <a:pPr indent="0" lvl="0" marL="0" rtl="0" algn="l">
              <a:spcBef>
                <a:spcPts val="0"/>
              </a:spcBef>
              <a:spcAft>
                <a:spcPts val="0"/>
              </a:spcAft>
              <a:buNone/>
            </a:pPr>
            <a:r>
              <a:rPr b="1" lang="en-GB"/>
              <a:t>Credit: </a:t>
            </a:r>
            <a:r>
              <a:rPr lang="en-GB"/>
              <a:t>ESO</a:t>
            </a:r>
            <a:endParaRPr/>
          </a:p>
        </p:txBody>
      </p:sp>
      <p:sp>
        <p:nvSpPr>
          <p:cNvPr id="301" name="Google Shape;301;p50"/>
          <p:cNvSpPr txBox="1"/>
          <p:nvPr/>
        </p:nvSpPr>
        <p:spPr>
          <a:xfrm>
            <a:off x="4566850" y="4211250"/>
            <a:ext cx="4102200" cy="5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Figure 10: </a:t>
            </a:r>
            <a:r>
              <a:rPr lang="en-GB"/>
              <a:t>The Unit telescopes at VLT, Paranal Observatory, Atacama Desert, Chile, 2 635 m</a:t>
            </a:r>
            <a:r>
              <a:rPr lang="en-GB"/>
              <a:t>  </a:t>
            </a:r>
            <a:endParaRPr/>
          </a:p>
          <a:p>
            <a:pPr indent="0" lvl="0" marL="0" rtl="0" algn="l">
              <a:spcBef>
                <a:spcPts val="0"/>
              </a:spcBef>
              <a:spcAft>
                <a:spcPts val="0"/>
              </a:spcAft>
              <a:buNone/>
            </a:pPr>
            <a:r>
              <a:rPr b="1" lang="en-GB"/>
              <a:t>Credit: </a:t>
            </a:r>
            <a:r>
              <a:rPr lang="en-GB"/>
              <a:t>ESO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51"/>
          <p:cNvSpPr txBox="1"/>
          <p:nvPr/>
        </p:nvSpPr>
        <p:spPr>
          <a:xfrm>
            <a:off x="370425" y="61375"/>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1"/>
          <p:cNvSpPr txBox="1"/>
          <p:nvPr/>
        </p:nvSpPr>
        <p:spPr>
          <a:xfrm>
            <a:off x="98200" y="209077"/>
            <a:ext cx="7578300" cy="486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GB" sz="3000">
                <a:latin typeface="Times New Roman"/>
                <a:ea typeface="Times New Roman"/>
                <a:cs typeface="Times New Roman"/>
                <a:sym typeface="Times New Roman"/>
              </a:rPr>
              <a:t>Visibility </a:t>
            </a:r>
            <a:endParaRPr baseline="30000" sz="3000" strike="noStrike">
              <a:solidFill>
                <a:srgbClr val="000000"/>
              </a:solidFill>
              <a:latin typeface="Times New Roman"/>
              <a:ea typeface="Times New Roman"/>
              <a:cs typeface="Times New Roman"/>
              <a:sym typeface="Times New Roman"/>
            </a:endParaRPr>
          </a:p>
        </p:txBody>
      </p:sp>
      <p:sp>
        <p:nvSpPr>
          <p:cNvPr id="308" name="Google Shape;308;p51"/>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n-GB" sz="800">
                <a:solidFill>
                  <a:schemeClr val="lt1"/>
                </a:solidFill>
                <a:latin typeface="Verdana"/>
                <a:ea typeface="Verdana"/>
                <a:cs typeface="Verdana"/>
                <a:sym typeface="Verdana"/>
              </a:rPr>
              <a:t>26/03/19</a:t>
            </a:r>
            <a:endParaRPr b="0" sz="800" strike="noStrike">
              <a:solidFill>
                <a:srgbClr val="000000"/>
              </a:solidFill>
              <a:latin typeface="Times New Roman"/>
              <a:ea typeface="Times New Roman"/>
              <a:cs typeface="Times New Roman"/>
              <a:sym typeface="Times New Roman"/>
            </a:endParaRPr>
          </a:p>
        </p:txBody>
      </p:sp>
      <p:sp>
        <p:nvSpPr>
          <p:cNvPr id="309" name="Google Shape;309;p51"/>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310" name="Google Shape;310;p51"/>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pic>
        <p:nvPicPr>
          <p:cNvPr id="311" name="Google Shape;311;p51"/>
          <p:cNvPicPr preferRelativeResize="0"/>
          <p:nvPr/>
        </p:nvPicPr>
        <p:blipFill>
          <a:blip r:embed="rId3">
            <a:alphaModFix/>
          </a:blip>
          <a:stretch>
            <a:fillRect/>
          </a:stretch>
        </p:blipFill>
        <p:spPr>
          <a:xfrm>
            <a:off x="307550" y="991377"/>
            <a:ext cx="4745966" cy="3862333"/>
          </a:xfrm>
          <a:prstGeom prst="rect">
            <a:avLst/>
          </a:prstGeom>
          <a:noFill/>
          <a:ln>
            <a:noFill/>
          </a:ln>
        </p:spPr>
      </p:pic>
      <p:pic>
        <p:nvPicPr>
          <p:cNvPr id="312" name="Google Shape;312;p51"/>
          <p:cNvPicPr preferRelativeResize="0"/>
          <p:nvPr/>
        </p:nvPicPr>
        <p:blipFill>
          <a:blip r:embed="rId4">
            <a:alphaModFix/>
          </a:blip>
          <a:stretch>
            <a:fillRect/>
          </a:stretch>
        </p:blipFill>
        <p:spPr>
          <a:xfrm>
            <a:off x="3726350" y="4152075"/>
            <a:ext cx="4606575" cy="639800"/>
          </a:xfrm>
          <a:prstGeom prst="rect">
            <a:avLst/>
          </a:prstGeom>
          <a:noFill/>
          <a:ln>
            <a:noFill/>
          </a:ln>
        </p:spPr>
      </p:pic>
      <p:pic>
        <p:nvPicPr>
          <p:cNvPr id="313" name="Google Shape;313;p51"/>
          <p:cNvPicPr preferRelativeResize="0"/>
          <p:nvPr/>
        </p:nvPicPr>
        <p:blipFill>
          <a:blip r:embed="rId5">
            <a:alphaModFix/>
          </a:blip>
          <a:stretch>
            <a:fillRect/>
          </a:stretch>
        </p:blipFill>
        <p:spPr>
          <a:xfrm>
            <a:off x="5268899" y="3522623"/>
            <a:ext cx="1535621" cy="698400"/>
          </a:xfrm>
          <a:prstGeom prst="rect">
            <a:avLst/>
          </a:prstGeom>
          <a:noFill/>
          <a:ln>
            <a:noFill/>
          </a:ln>
        </p:spPr>
      </p:pic>
      <p:pic>
        <p:nvPicPr>
          <p:cNvPr id="314" name="Google Shape;314;p51"/>
          <p:cNvPicPr preferRelativeResize="0"/>
          <p:nvPr/>
        </p:nvPicPr>
        <p:blipFill rotWithShape="1">
          <a:blip r:embed="rId6">
            <a:alphaModFix/>
          </a:blip>
          <a:srcRect b="0" l="3585" r="8963" t="11063"/>
          <a:stretch/>
        </p:blipFill>
        <p:spPr>
          <a:xfrm>
            <a:off x="5268900" y="1000850"/>
            <a:ext cx="3469450" cy="2646150"/>
          </a:xfrm>
          <a:prstGeom prst="rect">
            <a:avLst/>
          </a:prstGeom>
          <a:noFill/>
          <a:ln>
            <a:noFill/>
          </a:ln>
        </p:spPr>
      </p:pic>
      <p:cxnSp>
        <p:nvCxnSpPr>
          <p:cNvPr id="315" name="Google Shape;315;p51"/>
          <p:cNvCxnSpPr/>
          <p:nvPr/>
        </p:nvCxnSpPr>
        <p:spPr>
          <a:xfrm flipH="1" rot="10800000">
            <a:off x="1768150" y="3384563"/>
            <a:ext cx="3648600" cy="1318800"/>
          </a:xfrm>
          <a:prstGeom prst="straightConnector1">
            <a:avLst/>
          </a:prstGeom>
          <a:noFill/>
          <a:ln cap="flat" cmpd="sng" w="9525">
            <a:solidFill>
              <a:srgbClr val="FF0000"/>
            </a:solidFill>
            <a:prstDash val="solid"/>
            <a:round/>
            <a:headEnd len="med" w="med" type="none"/>
            <a:tailEnd len="med" w="med" type="triangle"/>
          </a:ln>
        </p:spPr>
      </p:cxnSp>
      <p:pic>
        <p:nvPicPr>
          <p:cNvPr id="316" name="Google Shape;316;p51"/>
          <p:cNvPicPr preferRelativeResize="0"/>
          <p:nvPr/>
        </p:nvPicPr>
        <p:blipFill>
          <a:blip r:embed="rId7">
            <a:alphaModFix/>
          </a:blip>
          <a:stretch>
            <a:fillRect/>
          </a:stretch>
        </p:blipFill>
        <p:spPr>
          <a:xfrm>
            <a:off x="7019900" y="3453675"/>
            <a:ext cx="1306373" cy="698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2"/>
          <p:cNvSpPr txBox="1"/>
          <p:nvPr/>
        </p:nvSpPr>
        <p:spPr>
          <a:xfrm>
            <a:off x="340625" y="31550"/>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2"/>
          <p:cNvSpPr txBox="1"/>
          <p:nvPr/>
        </p:nvSpPr>
        <p:spPr>
          <a:xfrm>
            <a:off x="68400" y="179252"/>
            <a:ext cx="7578300" cy="486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GB" sz="3000">
                <a:latin typeface="Times New Roman"/>
                <a:ea typeface="Times New Roman"/>
                <a:cs typeface="Times New Roman"/>
                <a:sym typeface="Times New Roman"/>
              </a:rPr>
              <a:t>Visibility </a:t>
            </a:r>
            <a:endParaRPr baseline="30000" sz="3000" strike="noStrike">
              <a:solidFill>
                <a:srgbClr val="000000"/>
              </a:solidFill>
              <a:latin typeface="Times New Roman"/>
              <a:ea typeface="Times New Roman"/>
              <a:cs typeface="Times New Roman"/>
              <a:sym typeface="Times New Roman"/>
            </a:endParaRPr>
          </a:p>
        </p:txBody>
      </p:sp>
      <p:sp>
        <p:nvSpPr>
          <p:cNvPr id="323" name="Google Shape;323;p52"/>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n-GB" sz="800">
                <a:solidFill>
                  <a:schemeClr val="lt1"/>
                </a:solidFill>
                <a:latin typeface="Verdana"/>
                <a:ea typeface="Verdana"/>
                <a:cs typeface="Verdana"/>
                <a:sym typeface="Verdana"/>
              </a:rPr>
              <a:t>26/03/19</a:t>
            </a:r>
            <a:endParaRPr b="0" sz="800" strike="noStrike">
              <a:solidFill>
                <a:srgbClr val="000000"/>
              </a:solidFill>
              <a:latin typeface="Times New Roman"/>
              <a:ea typeface="Times New Roman"/>
              <a:cs typeface="Times New Roman"/>
              <a:sym typeface="Times New Roman"/>
            </a:endParaRPr>
          </a:p>
        </p:txBody>
      </p:sp>
      <p:sp>
        <p:nvSpPr>
          <p:cNvPr id="324" name="Google Shape;324;p52"/>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325" name="Google Shape;325;p52"/>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pic>
        <p:nvPicPr>
          <p:cNvPr id="326" name="Google Shape;326;p52"/>
          <p:cNvPicPr preferRelativeResize="0"/>
          <p:nvPr/>
        </p:nvPicPr>
        <p:blipFill>
          <a:blip r:embed="rId3">
            <a:alphaModFix/>
          </a:blip>
          <a:stretch>
            <a:fillRect/>
          </a:stretch>
        </p:blipFill>
        <p:spPr>
          <a:xfrm>
            <a:off x="279075" y="1144288"/>
            <a:ext cx="7892774" cy="3372925"/>
          </a:xfrm>
          <a:prstGeom prst="rect">
            <a:avLst/>
          </a:prstGeom>
          <a:noFill/>
          <a:ln>
            <a:noFill/>
          </a:ln>
        </p:spPr>
      </p:pic>
      <p:sp>
        <p:nvSpPr>
          <p:cNvPr id="327" name="Google Shape;327;p52"/>
          <p:cNvSpPr txBox="1"/>
          <p:nvPr/>
        </p:nvSpPr>
        <p:spPr>
          <a:xfrm>
            <a:off x="7579625" y="4632125"/>
            <a:ext cx="10434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100">
                <a:solidFill>
                  <a:schemeClr val="dk1"/>
                </a:solidFill>
              </a:rPr>
              <a:t>Credit: </a:t>
            </a:r>
            <a:r>
              <a:rPr lang="en-GB" sz="1100">
                <a:solidFill>
                  <a:schemeClr val="dk1"/>
                </a:solidFill>
              </a:rPr>
              <a:t>ESO</a:t>
            </a:r>
            <a:endParaRPr sz="1100">
              <a:solidFill>
                <a:schemeClr val="dk1"/>
              </a:solidFill>
            </a:endParaRPr>
          </a:p>
          <a:p>
            <a:pPr indent="0" lvl="0" marL="0" rtl="0" algn="l">
              <a:spcBef>
                <a:spcPts val="0"/>
              </a:spcBef>
              <a:spcAft>
                <a:spcPts val="0"/>
              </a:spcAft>
              <a:buNone/>
            </a:pPr>
            <a:r>
              <a:t/>
            </a:r>
            <a:endParaRPr/>
          </a:p>
        </p:txBody>
      </p:sp>
      <p:sp>
        <p:nvSpPr>
          <p:cNvPr id="328" name="Google Shape;328;p52"/>
          <p:cNvSpPr txBox="1"/>
          <p:nvPr/>
        </p:nvSpPr>
        <p:spPr>
          <a:xfrm>
            <a:off x="387525" y="4547938"/>
            <a:ext cx="70947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Interference fringes in relation to telescope baseline.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53"/>
          <p:cNvSpPr txBox="1"/>
          <p:nvPr/>
        </p:nvSpPr>
        <p:spPr>
          <a:xfrm>
            <a:off x="370425" y="61375"/>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3"/>
          <p:cNvSpPr txBox="1"/>
          <p:nvPr/>
        </p:nvSpPr>
        <p:spPr>
          <a:xfrm>
            <a:off x="267550" y="273827"/>
            <a:ext cx="7578300" cy="486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GB" sz="3000">
                <a:solidFill>
                  <a:schemeClr val="dk1"/>
                </a:solidFill>
                <a:latin typeface="Times New Roman"/>
                <a:ea typeface="Times New Roman"/>
                <a:cs typeface="Times New Roman"/>
                <a:sym typeface="Times New Roman"/>
              </a:rPr>
              <a:t>Visibility μ</a:t>
            </a:r>
            <a:endParaRPr baseline="30000" sz="3000" strike="noStrike">
              <a:solidFill>
                <a:srgbClr val="000000"/>
              </a:solidFill>
              <a:latin typeface="Times New Roman"/>
              <a:ea typeface="Times New Roman"/>
              <a:cs typeface="Times New Roman"/>
              <a:sym typeface="Times New Roman"/>
            </a:endParaRPr>
          </a:p>
        </p:txBody>
      </p:sp>
      <p:sp>
        <p:nvSpPr>
          <p:cNvPr id="335" name="Google Shape;335;p53"/>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n-GB" sz="800">
                <a:solidFill>
                  <a:schemeClr val="lt1"/>
                </a:solidFill>
                <a:latin typeface="Verdana"/>
                <a:ea typeface="Verdana"/>
                <a:cs typeface="Verdana"/>
                <a:sym typeface="Verdana"/>
              </a:rPr>
              <a:t>26/03/19</a:t>
            </a:r>
            <a:endParaRPr b="0" sz="800" strike="noStrike">
              <a:solidFill>
                <a:srgbClr val="000000"/>
              </a:solidFill>
              <a:latin typeface="Times New Roman"/>
              <a:ea typeface="Times New Roman"/>
              <a:cs typeface="Times New Roman"/>
              <a:sym typeface="Times New Roman"/>
            </a:endParaRPr>
          </a:p>
        </p:txBody>
      </p:sp>
      <p:sp>
        <p:nvSpPr>
          <p:cNvPr id="336" name="Google Shape;336;p53"/>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337" name="Google Shape;337;p53"/>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pic>
        <p:nvPicPr>
          <p:cNvPr id="338" name="Google Shape;338;p53"/>
          <p:cNvPicPr preferRelativeResize="0"/>
          <p:nvPr/>
        </p:nvPicPr>
        <p:blipFill>
          <a:blip r:embed="rId3">
            <a:alphaModFix/>
          </a:blip>
          <a:stretch>
            <a:fillRect/>
          </a:stretch>
        </p:blipFill>
        <p:spPr>
          <a:xfrm>
            <a:off x="267550" y="1027100"/>
            <a:ext cx="8064801" cy="1171025"/>
          </a:xfrm>
          <a:prstGeom prst="rect">
            <a:avLst/>
          </a:prstGeom>
          <a:noFill/>
          <a:ln>
            <a:noFill/>
          </a:ln>
        </p:spPr>
      </p:pic>
      <p:pic>
        <p:nvPicPr>
          <p:cNvPr id="339" name="Google Shape;339;p53"/>
          <p:cNvPicPr preferRelativeResize="0"/>
          <p:nvPr/>
        </p:nvPicPr>
        <p:blipFill>
          <a:blip r:embed="rId4">
            <a:alphaModFix/>
          </a:blip>
          <a:stretch>
            <a:fillRect/>
          </a:stretch>
        </p:blipFill>
        <p:spPr>
          <a:xfrm>
            <a:off x="468349" y="2138888"/>
            <a:ext cx="2478775" cy="991525"/>
          </a:xfrm>
          <a:prstGeom prst="rect">
            <a:avLst/>
          </a:prstGeom>
          <a:noFill/>
          <a:ln>
            <a:noFill/>
          </a:ln>
        </p:spPr>
      </p:pic>
      <p:pic>
        <p:nvPicPr>
          <p:cNvPr id="340" name="Google Shape;340;p53"/>
          <p:cNvPicPr preferRelativeResize="0"/>
          <p:nvPr/>
        </p:nvPicPr>
        <p:blipFill>
          <a:blip r:embed="rId5">
            <a:alphaModFix/>
          </a:blip>
          <a:stretch>
            <a:fillRect/>
          </a:stretch>
        </p:blipFill>
        <p:spPr>
          <a:xfrm>
            <a:off x="412450" y="3041125"/>
            <a:ext cx="6598450" cy="934175"/>
          </a:xfrm>
          <a:prstGeom prst="rect">
            <a:avLst/>
          </a:prstGeom>
          <a:noFill/>
          <a:ln>
            <a:noFill/>
          </a:ln>
        </p:spPr>
      </p:pic>
      <p:pic>
        <p:nvPicPr>
          <p:cNvPr id="341" name="Google Shape;341;p53"/>
          <p:cNvPicPr preferRelativeResize="0"/>
          <p:nvPr/>
        </p:nvPicPr>
        <p:blipFill>
          <a:blip r:embed="rId6">
            <a:alphaModFix/>
          </a:blip>
          <a:stretch>
            <a:fillRect/>
          </a:stretch>
        </p:blipFill>
        <p:spPr>
          <a:xfrm>
            <a:off x="468350" y="4217125"/>
            <a:ext cx="3155975" cy="616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4"/>
          <p:cNvSpPr txBox="1"/>
          <p:nvPr/>
        </p:nvSpPr>
        <p:spPr>
          <a:xfrm>
            <a:off x="370425" y="61375"/>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4"/>
          <p:cNvSpPr txBox="1"/>
          <p:nvPr/>
        </p:nvSpPr>
        <p:spPr>
          <a:xfrm>
            <a:off x="267550" y="273827"/>
            <a:ext cx="7578300" cy="486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GB" sz="3000">
                <a:solidFill>
                  <a:schemeClr val="dk1"/>
                </a:solidFill>
                <a:latin typeface="Times New Roman"/>
                <a:ea typeface="Times New Roman"/>
                <a:cs typeface="Times New Roman"/>
                <a:sym typeface="Times New Roman"/>
              </a:rPr>
              <a:t>Visibility V</a:t>
            </a:r>
            <a:endParaRPr baseline="30000" sz="3000" strike="noStrike">
              <a:solidFill>
                <a:srgbClr val="000000"/>
              </a:solidFill>
              <a:latin typeface="Times New Roman"/>
              <a:ea typeface="Times New Roman"/>
              <a:cs typeface="Times New Roman"/>
              <a:sym typeface="Times New Roman"/>
            </a:endParaRPr>
          </a:p>
        </p:txBody>
      </p:sp>
      <p:sp>
        <p:nvSpPr>
          <p:cNvPr id="348" name="Google Shape;348;p54"/>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n-GB" sz="800">
                <a:solidFill>
                  <a:schemeClr val="lt1"/>
                </a:solidFill>
                <a:latin typeface="Verdana"/>
                <a:ea typeface="Verdana"/>
                <a:cs typeface="Verdana"/>
                <a:sym typeface="Verdana"/>
              </a:rPr>
              <a:t>26/03/19</a:t>
            </a:r>
            <a:endParaRPr b="0" sz="800" strike="noStrike">
              <a:solidFill>
                <a:srgbClr val="000000"/>
              </a:solidFill>
              <a:latin typeface="Times New Roman"/>
              <a:ea typeface="Times New Roman"/>
              <a:cs typeface="Times New Roman"/>
              <a:sym typeface="Times New Roman"/>
            </a:endParaRPr>
          </a:p>
        </p:txBody>
      </p:sp>
      <p:sp>
        <p:nvSpPr>
          <p:cNvPr id="349" name="Google Shape;349;p54"/>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350" name="Google Shape;350;p54"/>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pic>
        <p:nvPicPr>
          <p:cNvPr id="351" name="Google Shape;351;p54"/>
          <p:cNvPicPr preferRelativeResize="0"/>
          <p:nvPr/>
        </p:nvPicPr>
        <p:blipFill>
          <a:blip r:embed="rId3">
            <a:alphaModFix/>
          </a:blip>
          <a:stretch>
            <a:fillRect/>
          </a:stretch>
        </p:blipFill>
        <p:spPr>
          <a:xfrm>
            <a:off x="468350" y="982127"/>
            <a:ext cx="6685931" cy="3862332"/>
          </a:xfrm>
          <a:prstGeom prst="rect">
            <a:avLst/>
          </a:prstGeom>
          <a:noFill/>
          <a:ln>
            <a:noFill/>
          </a:ln>
        </p:spPr>
      </p:pic>
      <p:pic>
        <p:nvPicPr>
          <p:cNvPr id="352" name="Google Shape;352;p54"/>
          <p:cNvPicPr preferRelativeResize="0"/>
          <p:nvPr/>
        </p:nvPicPr>
        <p:blipFill>
          <a:blip r:embed="rId4">
            <a:alphaModFix/>
          </a:blip>
          <a:stretch>
            <a:fillRect/>
          </a:stretch>
        </p:blipFill>
        <p:spPr>
          <a:xfrm>
            <a:off x="7632481" y="1051952"/>
            <a:ext cx="1066800" cy="704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5"/>
          <p:cNvSpPr txBox="1"/>
          <p:nvPr/>
        </p:nvSpPr>
        <p:spPr>
          <a:xfrm>
            <a:off x="370425" y="61375"/>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5"/>
          <p:cNvSpPr txBox="1"/>
          <p:nvPr/>
        </p:nvSpPr>
        <p:spPr>
          <a:xfrm>
            <a:off x="267550" y="273827"/>
            <a:ext cx="7578300" cy="486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br>
              <a:rPr b="1" lang="en-GB" sz="3000">
                <a:latin typeface="Times New Roman"/>
                <a:ea typeface="Times New Roman"/>
                <a:cs typeface="Times New Roman"/>
                <a:sym typeface="Times New Roman"/>
              </a:rPr>
            </a:br>
            <a:endParaRPr baseline="30000" sz="3000" strike="noStrike">
              <a:solidFill>
                <a:srgbClr val="000000"/>
              </a:solidFill>
              <a:latin typeface="Times New Roman"/>
              <a:ea typeface="Times New Roman"/>
              <a:cs typeface="Times New Roman"/>
              <a:sym typeface="Times New Roman"/>
            </a:endParaRPr>
          </a:p>
        </p:txBody>
      </p:sp>
      <p:sp>
        <p:nvSpPr>
          <p:cNvPr id="359" name="Google Shape;359;p55"/>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n-GB" sz="800">
                <a:solidFill>
                  <a:schemeClr val="lt1"/>
                </a:solidFill>
                <a:latin typeface="Verdana"/>
                <a:ea typeface="Verdana"/>
                <a:cs typeface="Verdana"/>
                <a:sym typeface="Verdana"/>
              </a:rPr>
              <a:t>26/03/19</a:t>
            </a:r>
            <a:endParaRPr b="0" sz="800" strike="noStrike">
              <a:solidFill>
                <a:srgbClr val="000000"/>
              </a:solidFill>
              <a:latin typeface="Times New Roman"/>
              <a:ea typeface="Times New Roman"/>
              <a:cs typeface="Times New Roman"/>
              <a:sym typeface="Times New Roman"/>
            </a:endParaRPr>
          </a:p>
        </p:txBody>
      </p:sp>
      <p:sp>
        <p:nvSpPr>
          <p:cNvPr id="360" name="Google Shape;360;p55"/>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361" name="Google Shape;361;p55"/>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sp>
        <p:nvSpPr>
          <p:cNvPr id="362" name="Google Shape;362;p55"/>
          <p:cNvSpPr/>
          <p:nvPr/>
        </p:nvSpPr>
        <p:spPr>
          <a:xfrm>
            <a:off x="432975" y="1523375"/>
            <a:ext cx="844500" cy="779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sp>
        <p:nvSpPr>
          <p:cNvPr id="363" name="Google Shape;363;p55"/>
          <p:cNvSpPr/>
          <p:nvPr/>
        </p:nvSpPr>
        <p:spPr>
          <a:xfrm>
            <a:off x="631400" y="1843925"/>
            <a:ext cx="130500" cy="138000"/>
          </a:xfrm>
          <a:prstGeom prst="sun">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5"/>
          <p:cNvSpPr/>
          <p:nvPr/>
        </p:nvSpPr>
        <p:spPr>
          <a:xfrm>
            <a:off x="914800" y="1843925"/>
            <a:ext cx="130500" cy="138000"/>
          </a:xfrm>
          <a:prstGeom prst="sun">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5"/>
          <p:cNvSpPr/>
          <p:nvPr/>
        </p:nvSpPr>
        <p:spPr>
          <a:xfrm>
            <a:off x="4885400" y="1469025"/>
            <a:ext cx="844500" cy="779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sp>
        <p:nvSpPr>
          <p:cNvPr id="366" name="Google Shape;366;p55"/>
          <p:cNvSpPr/>
          <p:nvPr/>
        </p:nvSpPr>
        <p:spPr>
          <a:xfrm>
            <a:off x="5200850" y="1768875"/>
            <a:ext cx="213600" cy="17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5"/>
          <p:cNvSpPr/>
          <p:nvPr/>
        </p:nvSpPr>
        <p:spPr>
          <a:xfrm>
            <a:off x="450588" y="3396038"/>
            <a:ext cx="844500" cy="779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sp>
        <p:nvSpPr>
          <p:cNvPr id="368" name="Google Shape;368;p55"/>
          <p:cNvSpPr/>
          <p:nvPr/>
        </p:nvSpPr>
        <p:spPr>
          <a:xfrm>
            <a:off x="631488" y="3564938"/>
            <a:ext cx="482700" cy="441300"/>
          </a:xfrm>
          <a:prstGeom prst="ellipse">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5"/>
          <p:cNvSpPr/>
          <p:nvPr/>
        </p:nvSpPr>
        <p:spPr>
          <a:xfrm>
            <a:off x="707688" y="3611288"/>
            <a:ext cx="330300" cy="348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5"/>
          <p:cNvSpPr/>
          <p:nvPr/>
        </p:nvSpPr>
        <p:spPr>
          <a:xfrm>
            <a:off x="766038" y="3695888"/>
            <a:ext cx="213600" cy="1794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5"/>
          <p:cNvSpPr/>
          <p:nvPr/>
        </p:nvSpPr>
        <p:spPr>
          <a:xfrm>
            <a:off x="807588" y="3716588"/>
            <a:ext cx="130500" cy="138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5"/>
          <p:cNvSpPr txBox="1"/>
          <p:nvPr/>
        </p:nvSpPr>
        <p:spPr>
          <a:xfrm>
            <a:off x="98200" y="209077"/>
            <a:ext cx="7578300" cy="486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GB" sz="3000">
                <a:latin typeface="Times New Roman"/>
                <a:ea typeface="Times New Roman"/>
                <a:cs typeface="Times New Roman"/>
                <a:sym typeface="Times New Roman"/>
              </a:rPr>
              <a:t>Visibility V, </a:t>
            </a:r>
            <a:r>
              <a:rPr b="1" lang="en-GB" sz="2400">
                <a:latin typeface="Times New Roman"/>
                <a:ea typeface="Times New Roman"/>
                <a:cs typeface="Times New Roman"/>
                <a:sym typeface="Times New Roman"/>
              </a:rPr>
              <a:t>s = 140 pc</a:t>
            </a:r>
            <a:endParaRPr baseline="30000" sz="2400" strike="noStrike">
              <a:solidFill>
                <a:srgbClr val="000000"/>
              </a:solidFill>
              <a:latin typeface="Times New Roman"/>
              <a:ea typeface="Times New Roman"/>
              <a:cs typeface="Times New Roman"/>
              <a:sym typeface="Times New Roman"/>
            </a:endParaRPr>
          </a:p>
        </p:txBody>
      </p:sp>
      <p:cxnSp>
        <p:nvCxnSpPr>
          <p:cNvPr id="373" name="Google Shape;373;p55"/>
          <p:cNvCxnSpPr/>
          <p:nvPr/>
        </p:nvCxnSpPr>
        <p:spPr>
          <a:xfrm>
            <a:off x="4772588" y="2370725"/>
            <a:ext cx="957300" cy="0"/>
          </a:xfrm>
          <a:prstGeom prst="straightConnector1">
            <a:avLst/>
          </a:prstGeom>
          <a:noFill/>
          <a:ln cap="flat" cmpd="sng" w="9525">
            <a:solidFill>
              <a:srgbClr val="000000"/>
            </a:solidFill>
            <a:prstDash val="solid"/>
            <a:round/>
            <a:headEnd len="med" w="med" type="none"/>
            <a:tailEnd len="med" w="med" type="stealth"/>
          </a:ln>
        </p:spPr>
      </p:cxnSp>
      <p:sp>
        <p:nvSpPr>
          <p:cNvPr id="374" name="Google Shape;374;p55"/>
          <p:cNvSpPr txBox="1"/>
          <p:nvPr/>
        </p:nvSpPr>
        <p:spPr>
          <a:xfrm>
            <a:off x="5176163" y="2262575"/>
            <a:ext cx="2136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x</a:t>
            </a:r>
            <a:endParaRPr/>
          </a:p>
        </p:txBody>
      </p:sp>
      <p:cxnSp>
        <p:nvCxnSpPr>
          <p:cNvPr id="375" name="Google Shape;375;p55"/>
          <p:cNvCxnSpPr/>
          <p:nvPr/>
        </p:nvCxnSpPr>
        <p:spPr>
          <a:xfrm rot="10800000">
            <a:off x="4772588" y="1546125"/>
            <a:ext cx="0" cy="831600"/>
          </a:xfrm>
          <a:prstGeom prst="straightConnector1">
            <a:avLst/>
          </a:prstGeom>
          <a:noFill/>
          <a:ln cap="flat" cmpd="sng" w="9525">
            <a:solidFill>
              <a:srgbClr val="000000"/>
            </a:solidFill>
            <a:prstDash val="solid"/>
            <a:round/>
            <a:headEnd len="med" w="med" type="none"/>
            <a:tailEnd len="med" w="med" type="stealth"/>
          </a:ln>
        </p:spPr>
      </p:cxnSp>
      <p:sp>
        <p:nvSpPr>
          <p:cNvPr id="376" name="Google Shape;376;p55"/>
          <p:cNvSpPr txBox="1"/>
          <p:nvPr/>
        </p:nvSpPr>
        <p:spPr>
          <a:xfrm>
            <a:off x="4533013" y="1695125"/>
            <a:ext cx="2136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y</a:t>
            </a:r>
            <a:endParaRPr/>
          </a:p>
        </p:txBody>
      </p:sp>
      <p:cxnSp>
        <p:nvCxnSpPr>
          <p:cNvPr id="377" name="Google Shape;377;p55"/>
          <p:cNvCxnSpPr/>
          <p:nvPr/>
        </p:nvCxnSpPr>
        <p:spPr>
          <a:xfrm>
            <a:off x="337775" y="2414800"/>
            <a:ext cx="957300" cy="0"/>
          </a:xfrm>
          <a:prstGeom prst="straightConnector1">
            <a:avLst/>
          </a:prstGeom>
          <a:noFill/>
          <a:ln cap="flat" cmpd="sng" w="9525">
            <a:solidFill>
              <a:srgbClr val="000000"/>
            </a:solidFill>
            <a:prstDash val="solid"/>
            <a:round/>
            <a:headEnd len="med" w="med" type="none"/>
            <a:tailEnd len="med" w="med" type="stealth"/>
          </a:ln>
        </p:spPr>
      </p:cxnSp>
      <p:sp>
        <p:nvSpPr>
          <p:cNvPr id="378" name="Google Shape;378;p55"/>
          <p:cNvSpPr txBox="1"/>
          <p:nvPr/>
        </p:nvSpPr>
        <p:spPr>
          <a:xfrm>
            <a:off x="741350" y="2306650"/>
            <a:ext cx="2136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x</a:t>
            </a:r>
            <a:endParaRPr/>
          </a:p>
        </p:txBody>
      </p:sp>
      <p:cxnSp>
        <p:nvCxnSpPr>
          <p:cNvPr id="379" name="Google Shape;379;p55"/>
          <p:cNvCxnSpPr/>
          <p:nvPr/>
        </p:nvCxnSpPr>
        <p:spPr>
          <a:xfrm rot="10800000">
            <a:off x="337775" y="1590200"/>
            <a:ext cx="0" cy="831600"/>
          </a:xfrm>
          <a:prstGeom prst="straightConnector1">
            <a:avLst/>
          </a:prstGeom>
          <a:noFill/>
          <a:ln cap="flat" cmpd="sng" w="9525">
            <a:solidFill>
              <a:srgbClr val="000000"/>
            </a:solidFill>
            <a:prstDash val="solid"/>
            <a:round/>
            <a:headEnd len="med" w="med" type="none"/>
            <a:tailEnd len="med" w="med" type="stealth"/>
          </a:ln>
        </p:spPr>
      </p:cxnSp>
      <p:sp>
        <p:nvSpPr>
          <p:cNvPr id="380" name="Google Shape;380;p55"/>
          <p:cNvSpPr txBox="1"/>
          <p:nvPr/>
        </p:nvSpPr>
        <p:spPr>
          <a:xfrm>
            <a:off x="98200" y="1739200"/>
            <a:ext cx="2136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y</a:t>
            </a:r>
            <a:endParaRPr/>
          </a:p>
        </p:txBody>
      </p:sp>
      <p:cxnSp>
        <p:nvCxnSpPr>
          <p:cNvPr id="381" name="Google Shape;381;p55"/>
          <p:cNvCxnSpPr/>
          <p:nvPr/>
        </p:nvCxnSpPr>
        <p:spPr>
          <a:xfrm>
            <a:off x="337788" y="4315788"/>
            <a:ext cx="957300" cy="0"/>
          </a:xfrm>
          <a:prstGeom prst="straightConnector1">
            <a:avLst/>
          </a:prstGeom>
          <a:noFill/>
          <a:ln cap="flat" cmpd="sng" w="9525">
            <a:solidFill>
              <a:srgbClr val="000000"/>
            </a:solidFill>
            <a:prstDash val="solid"/>
            <a:round/>
            <a:headEnd len="med" w="med" type="none"/>
            <a:tailEnd len="med" w="med" type="stealth"/>
          </a:ln>
        </p:spPr>
      </p:cxnSp>
      <p:sp>
        <p:nvSpPr>
          <p:cNvPr id="382" name="Google Shape;382;p55"/>
          <p:cNvSpPr txBox="1"/>
          <p:nvPr/>
        </p:nvSpPr>
        <p:spPr>
          <a:xfrm>
            <a:off x="741363" y="4207638"/>
            <a:ext cx="2136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x</a:t>
            </a:r>
            <a:endParaRPr/>
          </a:p>
        </p:txBody>
      </p:sp>
      <p:cxnSp>
        <p:nvCxnSpPr>
          <p:cNvPr id="383" name="Google Shape;383;p55"/>
          <p:cNvCxnSpPr/>
          <p:nvPr/>
        </p:nvCxnSpPr>
        <p:spPr>
          <a:xfrm rot="10800000">
            <a:off x="337788" y="3491188"/>
            <a:ext cx="0" cy="831600"/>
          </a:xfrm>
          <a:prstGeom prst="straightConnector1">
            <a:avLst/>
          </a:prstGeom>
          <a:noFill/>
          <a:ln cap="flat" cmpd="sng" w="9525">
            <a:solidFill>
              <a:srgbClr val="000000"/>
            </a:solidFill>
            <a:prstDash val="solid"/>
            <a:round/>
            <a:headEnd len="med" w="med" type="none"/>
            <a:tailEnd len="med" w="med" type="stealth"/>
          </a:ln>
        </p:spPr>
      </p:cxnSp>
      <p:sp>
        <p:nvSpPr>
          <p:cNvPr id="384" name="Google Shape;384;p55"/>
          <p:cNvSpPr txBox="1"/>
          <p:nvPr/>
        </p:nvSpPr>
        <p:spPr>
          <a:xfrm>
            <a:off x="98213" y="3640188"/>
            <a:ext cx="2136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y</a:t>
            </a:r>
            <a:endParaRPr/>
          </a:p>
        </p:txBody>
      </p:sp>
      <p:pic>
        <p:nvPicPr>
          <p:cNvPr id="385" name="Google Shape;385;p55"/>
          <p:cNvPicPr preferRelativeResize="0"/>
          <p:nvPr/>
        </p:nvPicPr>
        <p:blipFill>
          <a:blip r:embed="rId3">
            <a:alphaModFix/>
          </a:blip>
          <a:stretch>
            <a:fillRect/>
          </a:stretch>
        </p:blipFill>
        <p:spPr>
          <a:xfrm>
            <a:off x="1543348" y="1007723"/>
            <a:ext cx="2687685" cy="1999875"/>
          </a:xfrm>
          <a:prstGeom prst="rect">
            <a:avLst/>
          </a:prstGeom>
          <a:noFill/>
          <a:ln>
            <a:noFill/>
          </a:ln>
        </p:spPr>
      </p:pic>
      <p:pic>
        <p:nvPicPr>
          <p:cNvPr id="386" name="Google Shape;386;p55"/>
          <p:cNvPicPr preferRelativeResize="0"/>
          <p:nvPr/>
        </p:nvPicPr>
        <p:blipFill>
          <a:blip r:embed="rId4">
            <a:alphaModFix/>
          </a:blip>
          <a:stretch>
            <a:fillRect/>
          </a:stretch>
        </p:blipFill>
        <p:spPr>
          <a:xfrm>
            <a:off x="5974167" y="1007726"/>
            <a:ext cx="2714159" cy="1999874"/>
          </a:xfrm>
          <a:prstGeom prst="rect">
            <a:avLst/>
          </a:prstGeom>
          <a:noFill/>
          <a:ln>
            <a:noFill/>
          </a:ln>
        </p:spPr>
      </p:pic>
      <p:pic>
        <p:nvPicPr>
          <p:cNvPr id="387" name="Google Shape;387;p55"/>
          <p:cNvPicPr preferRelativeResize="0"/>
          <p:nvPr/>
        </p:nvPicPr>
        <p:blipFill>
          <a:blip r:embed="rId5">
            <a:alphaModFix/>
          </a:blip>
          <a:stretch>
            <a:fillRect/>
          </a:stretch>
        </p:blipFill>
        <p:spPr>
          <a:xfrm>
            <a:off x="1526575" y="2964016"/>
            <a:ext cx="2714150" cy="1968484"/>
          </a:xfrm>
          <a:prstGeom prst="rect">
            <a:avLst/>
          </a:prstGeom>
          <a:noFill/>
          <a:ln>
            <a:noFill/>
          </a:ln>
        </p:spPr>
      </p:pic>
      <p:sp>
        <p:nvSpPr>
          <p:cNvPr id="388" name="Google Shape;388;p55"/>
          <p:cNvSpPr/>
          <p:nvPr/>
        </p:nvSpPr>
        <p:spPr>
          <a:xfrm>
            <a:off x="4885400" y="3318950"/>
            <a:ext cx="844500" cy="779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cxnSp>
        <p:nvCxnSpPr>
          <p:cNvPr id="389" name="Google Shape;389;p55"/>
          <p:cNvCxnSpPr/>
          <p:nvPr/>
        </p:nvCxnSpPr>
        <p:spPr>
          <a:xfrm>
            <a:off x="4772588" y="4220650"/>
            <a:ext cx="957300" cy="0"/>
          </a:xfrm>
          <a:prstGeom prst="straightConnector1">
            <a:avLst/>
          </a:prstGeom>
          <a:noFill/>
          <a:ln cap="flat" cmpd="sng" w="9525">
            <a:solidFill>
              <a:srgbClr val="000000"/>
            </a:solidFill>
            <a:prstDash val="solid"/>
            <a:round/>
            <a:headEnd len="med" w="med" type="none"/>
            <a:tailEnd len="med" w="med" type="stealth"/>
          </a:ln>
        </p:spPr>
      </p:cxnSp>
      <p:sp>
        <p:nvSpPr>
          <p:cNvPr id="390" name="Google Shape;390;p55"/>
          <p:cNvSpPr txBox="1"/>
          <p:nvPr/>
        </p:nvSpPr>
        <p:spPr>
          <a:xfrm>
            <a:off x="5176163" y="4112500"/>
            <a:ext cx="213600" cy="2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x</a:t>
            </a:r>
            <a:endParaRPr/>
          </a:p>
        </p:txBody>
      </p:sp>
      <p:cxnSp>
        <p:nvCxnSpPr>
          <p:cNvPr id="391" name="Google Shape;391;p55"/>
          <p:cNvCxnSpPr/>
          <p:nvPr/>
        </p:nvCxnSpPr>
        <p:spPr>
          <a:xfrm rot="10800000">
            <a:off x="4772588" y="3396050"/>
            <a:ext cx="0" cy="831600"/>
          </a:xfrm>
          <a:prstGeom prst="straightConnector1">
            <a:avLst/>
          </a:prstGeom>
          <a:noFill/>
          <a:ln cap="flat" cmpd="sng" w="9525">
            <a:solidFill>
              <a:srgbClr val="000000"/>
            </a:solidFill>
            <a:prstDash val="solid"/>
            <a:round/>
            <a:headEnd len="med" w="med" type="none"/>
            <a:tailEnd len="med" w="med" type="stealth"/>
          </a:ln>
        </p:spPr>
      </p:cxnSp>
      <p:sp>
        <p:nvSpPr>
          <p:cNvPr id="392" name="Google Shape;392;p55"/>
          <p:cNvSpPr txBox="1"/>
          <p:nvPr/>
        </p:nvSpPr>
        <p:spPr>
          <a:xfrm>
            <a:off x="4533013" y="3545050"/>
            <a:ext cx="2136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y</a:t>
            </a:r>
            <a:endParaRPr/>
          </a:p>
        </p:txBody>
      </p:sp>
      <p:sp>
        <p:nvSpPr>
          <p:cNvPr id="393" name="Google Shape;393;p55"/>
          <p:cNvSpPr/>
          <p:nvPr/>
        </p:nvSpPr>
        <p:spPr>
          <a:xfrm>
            <a:off x="5036450" y="3447811"/>
            <a:ext cx="542400" cy="486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5"/>
          <p:cNvSpPr/>
          <p:nvPr/>
        </p:nvSpPr>
        <p:spPr>
          <a:xfrm>
            <a:off x="5099900" y="3516511"/>
            <a:ext cx="415500" cy="3486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5" name="Google Shape;395;p55"/>
          <p:cNvPicPr preferRelativeResize="0"/>
          <p:nvPr/>
        </p:nvPicPr>
        <p:blipFill>
          <a:blip r:embed="rId6">
            <a:alphaModFix/>
          </a:blip>
          <a:stretch>
            <a:fillRect/>
          </a:stretch>
        </p:blipFill>
        <p:spPr>
          <a:xfrm>
            <a:off x="5970800" y="2986862"/>
            <a:ext cx="2714149" cy="197322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56"/>
          <p:cNvSpPr txBox="1"/>
          <p:nvPr/>
        </p:nvSpPr>
        <p:spPr>
          <a:xfrm>
            <a:off x="370425" y="61375"/>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6"/>
          <p:cNvSpPr txBox="1"/>
          <p:nvPr/>
        </p:nvSpPr>
        <p:spPr>
          <a:xfrm>
            <a:off x="267550" y="273827"/>
            <a:ext cx="7578300" cy="486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GB" sz="3000">
                <a:latin typeface="Times New Roman"/>
                <a:ea typeface="Times New Roman"/>
                <a:cs typeface="Times New Roman"/>
                <a:sym typeface="Times New Roman"/>
              </a:rPr>
              <a:t>Method</a:t>
            </a:r>
            <a:endParaRPr baseline="30000" sz="3000" strike="noStrike">
              <a:solidFill>
                <a:srgbClr val="000000"/>
              </a:solidFill>
              <a:latin typeface="Times New Roman"/>
              <a:ea typeface="Times New Roman"/>
              <a:cs typeface="Times New Roman"/>
              <a:sym typeface="Times New Roman"/>
            </a:endParaRPr>
          </a:p>
        </p:txBody>
      </p:sp>
      <p:sp>
        <p:nvSpPr>
          <p:cNvPr id="402" name="Google Shape;402;p56"/>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n-GB" sz="800">
                <a:solidFill>
                  <a:schemeClr val="lt1"/>
                </a:solidFill>
                <a:latin typeface="Verdana"/>
                <a:ea typeface="Verdana"/>
                <a:cs typeface="Verdana"/>
                <a:sym typeface="Verdana"/>
              </a:rPr>
              <a:t>26/03/19</a:t>
            </a:r>
            <a:endParaRPr b="0" sz="800" strike="noStrike">
              <a:solidFill>
                <a:srgbClr val="000000"/>
              </a:solidFill>
              <a:latin typeface="Times New Roman"/>
              <a:ea typeface="Times New Roman"/>
              <a:cs typeface="Times New Roman"/>
              <a:sym typeface="Times New Roman"/>
            </a:endParaRPr>
          </a:p>
        </p:txBody>
      </p:sp>
      <p:sp>
        <p:nvSpPr>
          <p:cNvPr id="403" name="Google Shape;403;p56"/>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404" name="Google Shape;404;p56"/>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pic>
        <p:nvPicPr>
          <p:cNvPr id="405" name="Google Shape;405;p56"/>
          <p:cNvPicPr preferRelativeResize="0"/>
          <p:nvPr/>
        </p:nvPicPr>
        <p:blipFill>
          <a:blip r:embed="rId3">
            <a:alphaModFix/>
          </a:blip>
          <a:stretch>
            <a:fillRect/>
          </a:stretch>
        </p:blipFill>
        <p:spPr>
          <a:xfrm>
            <a:off x="572150" y="1045325"/>
            <a:ext cx="7714225" cy="3743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7"/>
          <p:cNvSpPr txBox="1"/>
          <p:nvPr/>
        </p:nvSpPr>
        <p:spPr>
          <a:xfrm>
            <a:off x="370425" y="61375"/>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7"/>
          <p:cNvSpPr txBox="1"/>
          <p:nvPr/>
        </p:nvSpPr>
        <p:spPr>
          <a:xfrm>
            <a:off x="267550" y="273825"/>
            <a:ext cx="4054800" cy="486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GB" sz="3000">
                <a:latin typeface="Times New Roman"/>
                <a:ea typeface="Times New Roman"/>
                <a:cs typeface="Times New Roman"/>
                <a:sym typeface="Times New Roman"/>
              </a:rPr>
              <a:t>Quick result analysis</a:t>
            </a:r>
            <a:endParaRPr baseline="-25000" sz="3000" strike="noStrike">
              <a:solidFill>
                <a:srgbClr val="000000"/>
              </a:solidFill>
              <a:latin typeface="Times New Roman"/>
              <a:ea typeface="Times New Roman"/>
              <a:cs typeface="Times New Roman"/>
              <a:sym typeface="Times New Roman"/>
            </a:endParaRPr>
          </a:p>
        </p:txBody>
      </p:sp>
      <p:sp>
        <p:nvSpPr>
          <p:cNvPr id="412" name="Google Shape;412;p57"/>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n-GB" sz="800">
                <a:solidFill>
                  <a:schemeClr val="lt1"/>
                </a:solidFill>
                <a:latin typeface="Verdana"/>
                <a:ea typeface="Verdana"/>
                <a:cs typeface="Verdana"/>
                <a:sym typeface="Verdana"/>
              </a:rPr>
              <a:t>26/03/19</a:t>
            </a:r>
            <a:endParaRPr b="0" sz="800" strike="noStrike">
              <a:solidFill>
                <a:srgbClr val="000000"/>
              </a:solidFill>
              <a:latin typeface="Times New Roman"/>
              <a:ea typeface="Times New Roman"/>
              <a:cs typeface="Times New Roman"/>
              <a:sym typeface="Times New Roman"/>
            </a:endParaRPr>
          </a:p>
        </p:txBody>
      </p:sp>
      <p:sp>
        <p:nvSpPr>
          <p:cNvPr id="413" name="Google Shape;413;p57"/>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414" name="Google Shape;414;p57"/>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pic>
        <p:nvPicPr>
          <p:cNvPr id="415" name="Google Shape;415;p57"/>
          <p:cNvPicPr preferRelativeResize="0"/>
          <p:nvPr/>
        </p:nvPicPr>
        <p:blipFill>
          <a:blip r:embed="rId3">
            <a:alphaModFix/>
          </a:blip>
          <a:stretch>
            <a:fillRect/>
          </a:stretch>
        </p:blipFill>
        <p:spPr>
          <a:xfrm>
            <a:off x="7164700" y="61375"/>
            <a:ext cx="1336575" cy="801925"/>
          </a:xfrm>
          <a:prstGeom prst="rect">
            <a:avLst/>
          </a:prstGeom>
          <a:noFill/>
          <a:ln>
            <a:noFill/>
          </a:ln>
        </p:spPr>
      </p:pic>
      <p:pic>
        <p:nvPicPr>
          <p:cNvPr id="416" name="Google Shape;416;p57"/>
          <p:cNvPicPr preferRelativeResize="0"/>
          <p:nvPr/>
        </p:nvPicPr>
        <p:blipFill>
          <a:blip r:embed="rId4">
            <a:alphaModFix/>
          </a:blip>
          <a:stretch>
            <a:fillRect/>
          </a:stretch>
        </p:blipFill>
        <p:spPr>
          <a:xfrm>
            <a:off x="90300" y="1059900"/>
            <a:ext cx="4374100" cy="3280575"/>
          </a:xfrm>
          <a:prstGeom prst="rect">
            <a:avLst/>
          </a:prstGeom>
          <a:noFill/>
          <a:ln>
            <a:noFill/>
          </a:ln>
        </p:spPr>
      </p:pic>
      <p:pic>
        <p:nvPicPr>
          <p:cNvPr id="417" name="Google Shape;417;p57"/>
          <p:cNvPicPr preferRelativeResize="0"/>
          <p:nvPr/>
        </p:nvPicPr>
        <p:blipFill rotWithShape="1">
          <a:blip r:embed="rId5">
            <a:alphaModFix/>
          </a:blip>
          <a:srcRect b="0" l="0" r="3465" t="0"/>
          <a:stretch/>
        </p:blipFill>
        <p:spPr>
          <a:xfrm>
            <a:off x="4195100" y="1059900"/>
            <a:ext cx="4306176" cy="3345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40"/>
          <p:cNvSpPr txBox="1"/>
          <p:nvPr/>
        </p:nvSpPr>
        <p:spPr>
          <a:xfrm>
            <a:off x="782845" y="1615210"/>
            <a:ext cx="7578300" cy="2594100"/>
          </a:xfrm>
          <a:prstGeom prst="rect">
            <a:avLst/>
          </a:prstGeom>
          <a:noFill/>
          <a:ln>
            <a:noFill/>
          </a:ln>
        </p:spPr>
        <p:txBody>
          <a:bodyPr anchorCtr="0" anchor="t" bIns="0" lIns="0" spcFirstLastPara="1" rIns="0" wrap="square" tIns="0">
            <a:noAutofit/>
          </a:bodyPr>
          <a:lstStyle/>
          <a:p>
            <a:pPr indent="-419249" lvl="0" marL="431999" marR="0" rtl="0" algn="l">
              <a:spcBef>
                <a:spcPts val="0"/>
              </a:spcBef>
              <a:spcAft>
                <a:spcPts val="0"/>
              </a:spcAft>
              <a:buClr>
                <a:srgbClr val="000000"/>
              </a:buClr>
              <a:buSzPts val="2400"/>
              <a:buFont typeface="Times New Roman"/>
              <a:buAutoNum type="arabicPeriod"/>
            </a:pPr>
            <a:r>
              <a:rPr lang="en-GB" sz="2400">
                <a:latin typeface="Times New Roman"/>
                <a:ea typeface="Times New Roman"/>
                <a:cs typeface="Times New Roman"/>
                <a:sym typeface="Times New Roman"/>
              </a:rPr>
              <a:t>Introduction and motivation</a:t>
            </a:r>
            <a:endParaRPr sz="2400">
              <a:latin typeface="Times New Roman"/>
              <a:ea typeface="Times New Roman"/>
              <a:cs typeface="Times New Roman"/>
              <a:sym typeface="Times New Roman"/>
            </a:endParaRPr>
          </a:p>
          <a:p>
            <a:pPr indent="-419249" lvl="0" marL="431999" marR="0" rtl="0" algn="l">
              <a:spcBef>
                <a:spcPts val="0"/>
              </a:spcBef>
              <a:spcAft>
                <a:spcPts val="0"/>
              </a:spcAft>
              <a:buClr>
                <a:srgbClr val="000000"/>
              </a:buClr>
              <a:buSzPts val="2400"/>
              <a:buFont typeface="Times New Roman"/>
              <a:buAutoNum type="arabicPeriod"/>
            </a:pPr>
            <a:r>
              <a:rPr lang="en-GB" sz="2400">
                <a:latin typeface="Times New Roman"/>
                <a:ea typeface="Times New Roman"/>
                <a:cs typeface="Times New Roman"/>
                <a:sym typeface="Times New Roman"/>
              </a:rPr>
              <a:t>Observations and instruments</a:t>
            </a:r>
            <a:endParaRPr sz="2400">
              <a:latin typeface="Times New Roman"/>
              <a:ea typeface="Times New Roman"/>
              <a:cs typeface="Times New Roman"/>
              <a:sym typeface="Times New Roman"/>
            </a:endParaRPr>
          </a:p>
          <a:p>
            <a:pPr indent="-419249" lvl="0" marL="431999" marR="0" rtl="0" algn="l">
              <a:spcBef>
                <a:spcPts val="0"/>
              </a:spcBef>
              <a:spcAft>
                <a:spcPts val="0"/>
              </a:spcAft>
              <a:buClr>
                <a:srgbClr val="000000"/>
              </a:buClr>
              <a:buSzPts val="2400"/>
              <a:buFont typeface="Times New Roman"/>
              <a:buAutoNum type="arabicPeriod"/>
            </a:pPr>
            <a:r>
              <a:rPr lang="en-GB" sz="2400">
                <a:latin typeface="Times New Roman"/>
                <a:ea typeface="Times New Roman"/>
                <a:cs typeface="Times New Roman"/>
                <a:sym typeface="Times New Roman"/>
              </a:rPr>
              <a:t>Visibility curves</a:t>
            </a:r>
            <a:endParaRPr sz="2400">
              <a:latin typeface="Times New Roman"/>
              <a:ea typeface="Times New Roman"/>
              <a:cs typeface="Times New Roman"/>
              <a:sym typeface="Times New Roman"/>
            </a:endParaRPr>
          </a:p>
          <a:p>
            <a:pPr indent="-419249" lvl="0" marL="431999" marR="0" rtl="0" algn="l">
              <a:spcBef>
                <a:spcPts val="0"/>
              </a:spcBef>
              <a:spcAft>
                <a:spcPts val="0"/>
              </a:spcAft>
              <a:buClr>
                <a:srgbClr val="000000"/>
              </a:buClr>
              <a:buSzPts val="2400"/>
              <a:buFont typeface="Times New Roman"/>
              <a:buAutoNum type="arabicPeriod"/>
            </a:pPr>
            <a:r>
              <a:rPr lang="en-GB" sz="2400">
                <a:latin typeface="Times New Roman"/>
                <a:ea typeface="Times New Roman"/>
                <a:cs typeface="Times New Roman"/>
                <a:sym typeface="Times New Roman"/>
              </a:rPr>
              <a:t>Method</a:t>
            </a:r>
            <a:endParaRPr sz="2400">
              <a:latin typeface="Times New Roman"/>
              <a:ea typeface="Times New Roman"/>
              <a:cs typeface="Times New Roman"/>
              <a:sym typeface="Times New Roman"/>
            </a:endParaRPr>
          </a:p>
          <a:p>
            <a:pPr indent="-419249" lvl="0" marL="431999" marR="0" rtl="0" algn="l">
              <a:spcBef>
                <a:spcPts val="0"/>
              </a:spcBef>
              <a:spcAft>
                <a:spcPts val="0"/>
              </a:spcAft>
              <a:buClr>
                <a:srgbClr val="000000"/>
              </a:buClr>
              <a:buSzPts val="2400"/>
              <a:buFont typeface="Times New Roman"/>
              <a:buAutoNum type="arabicPeriod"/>
            </a:pPr>
            <a:r>
              <a:rPr lang="en-GB" sz="2400">
                <a:latin typeface="Times New Roman"/>
                <a:ea typeface="Times New Roman"/>
                <a:cs typeface="Times New Roman"/>
                <a:sym typeface="Times New Roman"/>
              </a:rPr>
              <a:t>Results</a:t>
            </a:r>
            <a:endParaRPr sz="2400">
              <a:latin typeface="Times New Roman"/>
              <a:ea typeface="Times New Roman"/>
              <a:cs typeface="Times New Roman"/>
              <a:sym typeface="Times New Roman"/>
            </a:endParaRPr>
          </a:p>
          <a:p>
            <a:pPr indent="-419249" lvl="0" marL="431999" marR="0" rtl="0" algn="l">
              <a:spcBef>
                <a:spcPts val="0"/>
              </a:spcBef>
              <a:spcAft>
                <a:spcPts val="0"/>
              </a:spcAft>
              <a:buClr>
                <a:srgbClr val="000000"/>
              </a:buClr>
              <a:buSzPts val="2400"/>
              <a:buFont typeface="Times New Roman"/>
              <a:buAutoNum type="arabicPeriod"/>
            </a:pPr>
            <a:r>
              <a:rPr lang="en-GB" sz="2400">
                <a:latin typeface="Times New Roman"/>
                <a:ea typeface="Times New Roman"/>
                <a:cs typeface="Times New Roman"/>
                <a:sym typeface="Times New Roman"/>
              </a:rPr>
              <a:t>Conclusions</a:t>
            </a:r>
            <a:endParaRPr sz="2400">
              <a:latin typeface="Times New Roman"/>
              <a:ea typeface="Times New Roman"/>
              <a:cs typeface="Times New Roman"/>
              <a:sym typeface="Times New Roman"/>
            </a:endParaRPr>
          </a:p>
        </p:txBody>
      </p:sp>
      <p:sp>
        <p:nvSpPr>
          <p:cNvPr id="179" name="Google Shape;179;p40"/>
          <p:cNvSpPr txBox="1"/>
          <p:nvPr/>
        </p:nvSpPr>
        <p:spPr>
          <a:xfrm>
            <a:off x="782850" y="1087250"/>
            <a:ext cx="3674400" cy="418200"/>
          </a:xfrm>
          <a:prstGeom prst="rect">
            <a:avLst/>
          </a:prstGeom>
          <a:noFill/>
          <a:ln>
            <a:noFill/>
          </a:ln>
        </p:spPr>
        <p:txBody>
          <a:bodyPr anchorCtr="0" anchor="t" bIns="0" lIns="0" spcFirstLastPara="1" rIns="0" wrap="square" tIns="0">
            <a:noAutofit/>
          </a:bodyPr>
          <a:lstStyle/>
          <a:p>
            <a:pPr indent="0" lvl="0" marL="431999" marR="0" rtl="0" algn="l">
              <a:spcBef>
                <a:spcPts val="0"/>
              </a:spcBef>
              <a:spcAft>
                <a:spcPts val="0"/>
              </a:spcAft>
              <a:buNone/>
            </a:pPr>
            <a:r>
              <a:rPr b="1" lang="en-GB" sz="3000" strike="noStrike">
                <a:solidFill>
                  <a:srgbClr val="000000"/>
                </a:solidFill>
                <a:latin typeface="Times New Roman"/>
                <a:ea typeface="Times New Roman"/>
                <a:cs typeface="Times New Roman"/>
                <a:sym typeface="Times New Roman"/>
              </a:rPr>
              <a:t>Overview</a:t>
            </a:r>
            <a:endParaRPr sz="3000" strike="noStrike">
              <a:solidFill>
                <a:srgbClr val="000000"/>
              </a:solidFill>
              <a:latin typeface="Times New Roman"/>
              <a:ea typeface="Times New Roman"/>
              <a:cs typeface="Times New Roman"/>
              <a:sym typeface="Times New Roman"/>
            </a:endParaRPr>
          </a:p>
        </p:txBody>
      </p:sp>
      <p:sp>
        <p:nvSpPr>
          <p:cNvPr id="180" name="Google Shape;180;p40"/>
          <p:cNvSpPr txBox="1"/>
          <p:nvPr/>
        </p:nvSpPr>
        <p:spPr>
          <a:xfrm>
            <a:off x="468360" y="4931550"/>
            <a:ext cx="671040" cy="21168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n-GB" sz="800">
                <a:solidFill>
                  <a:schemeClr val="lt1"/>
                </a:solidFill>
                <a:latin typeface="Verdana"/>
                <a:ea typeface="Verdana"/>
                <a:cs typeface="Verdana"/>
                <a:sym typeface="Verdana"/>
              </a:rPr>
              <a:t>26/03/19</a:t>
            </a:r>
            <a:endParaRPr b="0" sz="800" strike="noStrike">
              <a:solidFill>
                <a:srgbClr val="000000"/>
              </a:solidFill>
              <a:latin typeface="Times New Roman"/>
              <a:ea typeface="Times New Roman"/>
              <a:cs typeface="Times New Roman"/>
              <a:sym typeface="Times New Roman"/>
            </a:endParaRPr>
          </a:p>
        </p:txBody>
      </p:sp>
      <p:sp>
        <p:nvSpPr>
          <p:cNvPr id="181" name="Google Shape;181;p40"/>
          <p:cNvSpPr txBox="1"/>
          <p:nvPr/>
        </p:nvSpPr>
        <p:spPr>
          <a:xfrm>
            <a:off x="1139760" y="4926960"/>
            <a:ext cx="7192800" cy="21627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182" name="Google Shape;182;p40"/>
          <p:cNvSpPr txBox="1"/>
          <p:nvPr/>
        </p:nvSpPr>
        <p:spPr>
          <a:xfrm>
            <a:off x="8332920" y="4926960"/>
            <a:ext cx="452160" cy="21627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58"/>
          <p:cNvSpPr txBox="1"/>
          <p:nvPr/>
        </p:nvSpPr>
        <p:spPr>
          <a:xfrm>
            <a:off x="370425" y="61375"/>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8"/>
          <p:cNvSpPr txBox="1"/>
          <p:nvPr/>
        </p:nvSpPr>
        <p:spPr>
          <a:xfrm>
            <a:off x="267550" y="273827"/>
            <a:ext cx="7578300" cy="486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GB" sz="3000">
                <a:latin typeface="Times New Roman"/>
                <a:ea typeface="Times New Roman"/>
                <a:cs typeface="Times New Roman"/>
                <a:sym typeface="Times New Roman"/>
              </a:rPr>
              <a:t>Temperature and inner radius variation</a:t>
            </a:r>
            <a:endParaRPr baseline="-25000" sz="3000" strike="noStrike">
              <a:solidFill>
                <a:srgbClr val="000000"/>
              </a:solidFill>
              <a:latin typeface="Times New Roman"/>
              <a:ea typeface="Times New Roman"/>
              <a:cs typeface="Times New Roman"/>
              <a:sym typeface="Times New Roman"/>
            </a:endParaRPr>
          </a:p>
        </p:txBody>
      </p:sp>
      <p:sp>
        <p:nvSpPr>
          <p:cNvPr id="424" name="Google Shape;424;p58"/>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n-GB" sz="800">
                <a:solidFill>
                  <a:schemeClr val="lt1"/>
                </a:solidFill>
                <a:latin typeface="Verdana"/>
                <a:ea typeface="Verdana"/>
                <a:cs typeface="Verdana"/>
                <a:sym typeface="Verdana"/>
              </a:rPr>
              <a:t>26/03/19</a:t>
            </a:r>
            <a:endParaRPr b="0" sz="800" strike="noStrike">
              <a:solidFill>
                <a:srgbClr val="000000"/>
              </a:solidFill>
              <a:latin typeface="Times New Roman"/>
              <a:ea typeface="Times New Roman"/>
              <a:cs typeface="Times New Roman"/>
              <a:sym typeface="Times New Roman"/>
            </a:endParaRPr>
          </a:p>
        </p:txBody>
      </p:sp>
      <p:sp>
        <p:nvSpPr>
          <p:cNvPr id="425" name="Google Shape;425;p58"/>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426" name="Google Shape;426;p58"/>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pic>
        <p:nvPicPr>
          <p:cNvPr id="427" name="Google Shape;427;p58"/>
          <p:cNvPicPr preferRelativeResize="0"/>
          <p:nvPr/>
        </p:nvPicPr>
        <p:blipFill>
          <a:blip r:embed="rId3">
            <a:alphaModFix/>
          </a:blip>
          <a:stretch>
            <a:fillRect/>
          </a:stretch>
        </p:blipFill>
        <p:spPr>
          <a:xfrm>
            <a:off x="7164700" y="61375"/>
            <a:ext cx="1336575" cy="801925"/>
          </a:xfrm>
          <a:prstGeom prst="rect">
            <a:avLst/>
          </a:prstGeom>
          <a:noFill/>
          <a:ln>
            <a:noFill/>
          </a:ln>
        </p:spPr>
      </p:pic>
      <p:pic>
        <p:nvPicPr>
          <p:cNvPr id="428" name="Google Shape;428;p58"/>
          <p:cNvPicPr preferRelativeResize="0"/>
          <p:nvPr/>
        </p:nvPicPr>
        <p:blipFill rotWithShape="1">
          <a:blip r:embed="rId4">
            <a:alphaModFix/>
          </a:blip>
          <a:srcRect b="0" l="3938" r="0" t="0"/>
          <a:stretch/>
        </p:blipFill>
        <p:spPr>
          <a:xfrm>
            <a:off x="183075" y="1083488"/>
            <a:ext cx="4388926" cy="3426700"/>
          </a:xfrm>
          <a:prstGeom prst="rect">
            <a:avLst/>
          </a:prstGeom>
          <a:noFill/>
          <a:ln>
            <a:noFill/>
          </a:ln>
        </p:spPr>
      </p:pic>
      <p:pic>
        <p:nvPicPr>
          <p:cNvPr id="429" name="Google Shape;429;p58"/>
          <p:cNvPicPr preferRelativeResize="0"/>
          <p:nvPr/>
        </p:nvPicPr>
        <p:blipFill>
          <a:blip r:embed="rId5">
            <a:alphaModFix/>
          </a:blip>
          <a:stretch>
            <a:fillRect/>
          </a:stretch>
        </p:blipFill>
        <p:spPr>
          <a:xfrm>
            <a:off x="4517825" y="1224900"/>
            <a:ext cx="4135451" cy="3137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59"/>
          <p:cNvSpPr txBox="1"/>
          <p:nvPr/>
        </p:nvSpPr>
        <p:spPr>
          <a:xfrm>
            <a:off x="370425" y="61375"/>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9"/>
          <p:cNvSpPr txBox="1"/>
          <p:nvPr/>
        </p:nvSpPr>
        <p:spPr>
          <a:xfrm>
            <a:off x="267550" y="273827"/>
            <a:ext cx="7578300" cy="486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b="1" lang="en-GB" sz="3000">
                <a:latin typeface="Times New Roman"/>
                <a:ea typeface="Times New Roman"/>
                <a:cs typeface="Times New Roman"/>
                <a:sym typeface="Times New Roman"/>
              </a:rPr>
              <a:t>Temperature and inner radius variation</a:t>
            </a:r>
            <a:endParaRPr baseline="-25000" sz="3000">
              <a:latin typeface="Times New Roman"/>
              <a:ea typeface="Times New Roman"/>
              <a:cs typeface="Times New Roman"/>
              <a:sym typeface="Times New Roman"/>
            </a:endParaRPr>
          </a:p>
          <a:p>
            <a:pPr indent="0" lvl="0" marL="0" marR="0" rtl="0" algn="l">
              <a:spcBef>
                <a:spcPts val="0"/>
              </a:spcBef>
              <a:spcAft>
                <a:spcPts val="0"/>
              </a:spcAft>
              <a:buNone/>
            </a:pPr>
            <a:r>
              <a:t/>
            </a:r>
            <a:endParaRPr b="1" sz="3000">
              <a:latin typeface="Times New Roman"/>
              <a:ea typeface="Times New Roman"/>
              <a:cs typeface="Times New Roman"/>
              <a:sym typeface="Times New Roman"/>
            </a:endParaRPr>
          </a:p>
        </p:txBody>
      </p:sp>
      <p:sp>
        <p:nvSpPr>
          <p:cNvPr id="436" name="Google Shape;436;p59"/>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n-GB" sz="800">
                <a:solidFill>
                  <a:schemeClr val="lt1"/>
                </a:solidFill>
                <a:latin typeface="Verdana"/>
                <a:ea typeface="Verdana"/>
                <a:cs typeface="Verdana"/>
                <a:sym typeface="Verdana"/>
              </a:rPr>
              <a:t>26/03/19</a:t>
            </a:r>
            <a:endParaRPr b="0" sz="800" strike="noStrike">
              <a:solidFill>
                <a:srgbClr val="000000"/>
              </a:solidFill>
              <a:latin typeface="Times New Roman"/>
              <a:ea typeface="Times New Roman"/>
              <a:cs typeface="Times New Roman"/>
              <a:sym typeface="Times New Roman"/>
            </a:endParaRPr>
          </a:p>
        </p:txBody>
      </p:sp>
      <p:sp>
        <p:nvSpPr>
          <p:cNvPr id="437" name="Google Shape;437;p59"/>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438" name="Google Shape;438;p59"/>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pic>
        <p:nvPicPr>
          <p:cNvPr id="439" name="Google Shape;439;p59"/>
          <p:cNvPicPr preferRelativeResize="0"/>
          <p:nvPr/>
        </p:nvPicPr>
        <p:blipFill rotWithShape="1">
          <a:blip r:embed="rId3">
            <a:alphaModFix/>
          </a:blip>
          <a:srcRect b="0" l="3625" r="8593" t="0"/>
          <a:stretch/>
        </p:blipFill>
        <p:spPr>
          <a:xfrm>
            <a:off x="4388925" y="1131725"/>
            <a:ext cx="4295100" cy="3669750"/>
          </a:xfrm>
          <a:prstGeom prst="rect">
            <a:avLst/>
          </a:prstGeom>
          <a:noFill/>
          <a:ln>
            <a:noFill/>
          </a:ln>
        </p:spPr>
      </p:pic>
      <p:pic>
        <p:nvPicPr>
          <p:cNvPr id="440" name="Google Shape;440;p59"/>
          <p:cNvPicPr preferRelativeResize="0"/>
          <p:nvPr/>
        </p:nvPicPr>
        <p:blipFill rotWithShape="1">
          <a:blip r:embed="rId4">
            <a:alphaModFix/>
          </a:blip>
          <a:srcRect b="0" l="3539" r="7310" t="0"/>
          <a:stretch/>
        </p:blipFill>
        <p:spPr>
          <a:xfrm>
            <a:off x="117700" y="1111850"/>
            <a:ext cx="4409700" cy="3709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60"/>
          <p:cNvSpPr txBox="1"/>
          <p:nvPr/>
        </p:nvSpPr>
        <p:spPr>
          <a:xfrm>
            <a:off x="370425" y="61375"/>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0"/>
          <p:cNvSpPr txBox="1"/>
          <p:nvPr/>
        </p:nvSpPr>
        <p:spPr>
          <a:xfrm>
            <a:off x="267550" y="273827"/>
            <a:ext cx="7578300" cy="486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GB" sz="3000">
                <a:latin typeface="Times New Roman"/>
                <a:ea typeface="Times New Roman"/>
                <a:cs typeface="Times New Roman"/>
                <a:sym typeface="Times New Roman"/>
              </a:rPr>
              <a:t>Luminosity variation</a:t>
            </a:r>
            <a:endParaRPr baseline="-25000" sz="3000" strike="noStrike">
              <a:solidFill>
                <a:srgbClr val="000000"/>
              </a:solidFill>
              <a:latin typeface="Times New Roman"/>
              <a:ea typeface="Times New Roman"/>
              <a:cs typeface="Times New Roman"/>
              <a:sym typeface="Times New Roman"/>
            </a:endParaRPr>
          </a:p>
        </p:txBody>
      </p:sp>
      <p:sp>
        <p:nvSpPr>
          <p:cNvPr id="447" name="Google Shape;447;p60"/>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n-GB" sz="800">
                <a:solidFill>
                  <a:schemeClr val="lt1"/>
                </a:solidFill>
                <a:latin typeface="Verdana"/>
                <a:ea typeface="Verdana"/>
                <a:cs typeface="Verdana"/>
                <a:sym typeface="Verdana"/>
              </a:rPr>
              <a:t>26/03/19</a:t>
            </a:r>
            <a:endParaRPr b="0" sz="800" strike="noStrike">
              <a:solidFill>
                <a:srgbClr val="000000"/>
              </a:solidFill>
              <a:latin typeface="Times New Roman"/>
              <a:ea typeface="Times New Roman"/>
              <a:cs typeface="Times New Roman"/>
              <a:sym typeface="Times New Roman"/>
            </a:endParaRPr>
          </a:p>
        </p:txBody>
      </p:sp>
      <p:sp>
        <p:nvSpPr>
          <p:cNvPr id="448" name="Google Shape;448;p60"/>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449" name="Google Shape;449;p60"/>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pic>
        <p:nvPicPr>
          <p:cNvPr id="450" name="Google Shape;450;p60"/>
          <p:cNvPicPr preferRelativeResize="0"/>
          <p:nvPr/>
        </p:nvPicPr>
        <p:blipFill rotWithShape="1">
          <a:blip r:embed="rId3">
            <a:alphaModFix/>
          </a:blip>
          <a:srcRect b="-9" l="0" r="0" t="2988"/>
          <a:stretch/>
        </p:blipFill>
        <p:spPr>
          <a:xfrm>
            <a:off x="267550" y="1008187"/>
            <a:ext cx="3789725" cy="3127125"/>
          </a:xfrm>
          <a:prstGeom prst="rect">
            <a:avLst/>
          </a:prstGeom>
          <a:noFill/>
          <a:ln>
            <a:noFill/>
          </a:ln>
        </p:spPr>
      </p:pic>
      <p:pic>
        <p:nvPicPr>
          <p:cNvPr id="451" name="Google Shape;451;p60"/>
          <p:cNvPicPr preferRelativeResize="0"/>
          <p:nvPr/>
        </p:nvPicPr>
        <p:blipFill>
          <a:blip r:embed="rId4">
            <a:alphaModFix/>
          </a:blip>
          <a:stretch>
            <a:fillRect/>
          </a:stretch>
        </p:blipFill>
        <p:spPr>
          <a:xfrm>
            <a:off x="3807950" y="1088051"/>
            <a:ext cx="3830701" cy="3327264"/>
          </a:xfrm>
          <a:prstGeom prst="rect">
            <a:avLst/>
          </a:prstGeom>
          <a:noFill/>
          <a:ln>
            <a:noFill/>
          </a:ln>
        </p:spPr>
      </p:pic>
      <p:pic>
        <p:nvPicPr>
          <p:cNvPr id="452" name="Google Shape;452;p60"/>
          <p:cNvPicPr preferRelativeResize="0"/>
          <p:nvPr/>
        </p:nvPicPr>
        <p:blipFill>
          <a:blip r:embed="rId5">
            <a:alphaModFix/>
          </a:blip>
          <a:stretch>
            <a:fillRect/>
          </a:stretch>
        </p:blipFill>
        <p:spPr>
          <a:xfrm>
            <a:off x="705775" y="4180725"/>
            <a:ext cx="3273775" cy="150550"/>
          </a:xfrm>
          <a:prstGeom prst="rect">
            <a:avLst/>
          </a:prstGeom>
          <a:noFill/>
          <a:ln>
            <a:noFill/>
          </a:ln>
        </p:spPr>
      </p:pic>
      <p:pic>
        <p:nvPicPr>
          <p:cNvPr id="453" name="Google Shape;453;p60"/>
          <p:cNvPicPr preferRelativeResize="0"/>
          <p:nvPr/>
        </p:nvPicPr>
        <p:blipFill>
          <a:blip r:embed="rId6">
            <a:alphaModFix/>
          </a:blip>
          <a:stretch>
            <a:fillRect/>
          </a:stretch>
        </p:blipFill>
        <p:spPr>
          <a:xfrm>
            <a:off x="7760272" y="1088050"/>
            <a:ext cx="671100" cy="3169700"/>
          </a:xfrm>
          <a:prstGeom prst="rect">
            <a:avLst/>
          </a:prstGeom>
          <a:noFill/>
          <a:ln>
            <a:noFill/>
          </a:ln>
        </p:spPr>
      </p:pic>
      <p:sp>
        <p:nvSpPr>
          <p:cNvPr id="454" name="Google Shape;454;p60"/>
          <p:cNvSpPr txBox="1"/>
          <p:nvPr/>
        </p:nvSpPr>
        <p:spPr>
          <a:xfrm>
            <a:off x="871925" y="4381075"/>
            <a:ext cx="7578300" cy="5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Variation of brightness with luminosity at λ = 8.2 μm, for a disk with R</a:t>
            </a:r>
            <a:r>
              <a:rPr baseline="-25000" lang="en-GB"/>
              <a:t>in</a:t>
            </a:r>
            <a:r>
              <a:rPr lang="en-GB"/>
              <a:t> = 1 AU, and star with T</a:t>
            </a:r>
            <a:r>
              <a:rPr baseline="-25000" lang="en-GB"/>
              <a:t>⋆</a:t>
            </a:r>
            <a:r>
              <a:rPr lang="en-GB"/>
              <a:t> = 3900 K, cut-off value at 5⋅10</a:t>
            </a:r>
            <a:r>
              <a:rPr baseline="30000" lang="en-GB"/>
              <a:t>-11</a:t>
            </a:r>
            <a:r>
              <a:rPr lang="en-GB"/>
              <a:t> Jy/arcsec</a:t>
            </a:r>
            <a:r>
              <a:rPr baseline="30000" lang="en-GB"/>
              <a:t>2</a:t>
            </a:r>
            <a:endParaRPr baseline="30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61"/>
          <p:cNvSpPr txBox="1"/>
          <p:nvPr/>
        </p:nvSpPr>
        <p:spPr>
          <a:xfrm>
            <a:off x="370425" y="61375"/>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1"/>
          <p:cNvSpPr txBox="1"/>
          <p:nvPr/>
        </p:nvSpPr>
        <p:spPr>
          <a:xfrm>
            <a:off x="267550" y="273827"/>
            <a:ext cx="7578300" cy="486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GB" sz="3000">
                <a:solidFill>
                  <a:schemeClr val="dk1"/>
                </a:solidFill>
                <a:latin typeface="Times New Roman"/>
                <a:ea typeface="Times New Roman"/>
                <a:cs typeface="Times New Roman"/>
                <a:sym typeface="Times New Roman"/>
              </a:rPr>
              <a:t>Luminosity variation MIR</a:t>
            </a:r>
            <a:endParaRPr baseline="-25000" sz="3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3000">
              <a:latin typeface="Times New Roman"/>
              <a:ea typeface="Times New Roman"/>
              <a:cs typeface="Times New Roman"/>
              <a:sym typeface="Times New Roman"/>
            </a:endParaRPr>
          </a:p>
        </p:txBody>
      </p:sp>
      <p:sp>
        <p:nvSpPr>
          <p:cNvPr id="461" name="Google Shape;461;p61"/>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n-GB" sz="800">
                <a:solidFill>
                  <a:schemeClr val="lt1"/>
                </a:solidFill>
                <a:latin typeface="Verdana"/>
                <a:ea typeface="Verdana"/>
                <a:cs typeface="Verdana"/>
                <a:sym typeface="Verdana"/>
              </a:rPr>
              <a:t>26/03/19</a:t>
            </a:r>
            <a:endParaRPr b="0" sz="800" strike="noStrike">
              <a:solidFill>
                <a:srgbClr val="000000"/>
              </a:solidFill>
              <a:latin typeface="Times New Roman"/>
              <a:ea typeface="Times New Roman"/>
              <a:cs typeface="Times New Roman"/>
              <a:sym typeface="Times New Roman"/>
            </a:endParaRPr>
          </a:p>
        </p:txBody>
      </p:sp>
      <p:sp>
        <p:nvSpPr>
          <p:cNvPr id="462" name="Google Shape;462;p61"/>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463" name="Google Shape;463;p61"/>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pic>
        <p:nvPicPr>
          <p:cNvPr id="464" name="Google Shape;464;p61"/>
          <p:cNvPicPr preferRelativeResize="0"/>
          <p:nvPr/>
        </p:nvPicPr>
        <p:blipFill>
          <a:blip r:embed="rId3">
            <a:alphaModFix/>
          </a:blip>
          <a:stretch>
            <a:fillRect/>
          </a:stretch>
        </p:blipFill>
        <p:spPr>
          <a:xfrm>
            <a:off x="131000" y="1291425"/>
            <a:ext cx="4327100" cy="3245325"/>
          </a:xfrm>
          <a:prstGeom prst="rect">
            <a:avLst/>
          </a:prstGeom>
          <a:noFill/>
          <a:ln>
            <a:noFill/>
          </a:ln>
        </p:spPr>
      </p:pic>
      <p:pic>
        <p:nvPicPr>
          <p:cNvPr id="465" name="Google Shape;465;p61"/>
          <p:cNvPicPr preferRelativeResize="0"/>
          <p:nvPr/>
        </p:nvPicPr>
        <p:blipFill>
          <a:blip r:embed="rId4">
            <a:alphaModFix/>
          </a:blip>
          <a:stretch>
            <a:fillRect/>
          </a:stretch>
        </p:blipFill>
        <p:spPr>
          <a:xfrm>
            <a:off x="4181250" y="1336663"/>
            <a:ext cx="4206450" cy="31548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62"/>
          <p:cNvSpPr txBox="1"/>
          <p:nvPr/>
        </p:nvSpPr>
        <p:spPr>
          <a:xfrm>
            <a:off x="370425" y="61375"/>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2"/>
          <p:cNvSpPr txBox="1"/>
          <p:nvPr/>
        </p:nvSpPr>
        <p:spPr>
          <a:xfrm>
            <a:off x="267550" y="273827"/>
            <a:ext cx="7578300" cy="486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GB" sz="3000">
                <a:solidFill>
                  <a:schemeClr val="dk1"/>
                </a:solidFill>
                <a:latin typeface="Times New Roman"/>
                <a:ea typeface="Times New Roman"/>
                <a:cs typeface="Times New Roman"/>
                <a:sym typeface="Times New Roman"/>
              </a:rPr>
              <a:t>Luminosity variation MIR</a:t>
            </a:r>
            <a:endParaRPr baseline="-25000" sz="3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3000">
              <a:latin typeface="Times New Roman"/>
              <a:ea typeface="Times New Roman"/>
              <a:cs typeface="Times New Roman"/>
              <a:sym typeface="Times New Roman"/>
            </a:endParaRPr>
          </a:p>
        </p:txBody>
      </p:sp>
      <p:sp>
        <p:nvSpPr>
          <p:cNvPr id="472" name="Google Shape;472;p62"/>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n-GB" sz="800">
                <a:solidFill>
                  <a:schemeClr val="lt1"/>
                </a:solidFill>
                <a:latin typeface="Verdana"/>
                <a:ea typeface="Verdana"/>
                <a:cs typeface="Verdana"/>
                <a:sym typeface="Verdana"/>
              </a:rPr>
              <a:t>26/03/19</a:t>
            </a:r>
            <a:endParaRPr b="0" sz="800" strike="noStrike">
              <a:solidFill>
                <a:srgbClr val="000000"/>
              </a:solidFill>
              <a:latin typeface="Times New Roman"/>
              <a:ea typeface="Times New Roman"/>
              <a:cs typeface="Times New Roman"/>
              <a:sym typeface="Times New Roman"/>
            </a:endParaRPr>
          </a:p>
        </p:txBody>
      </p:sp>
      <p:sp>
        <p:nvSpPr>
          <p:cNvPr id="473" name="Google Shape;473;p62"/>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474" name="Google Shape;474;p62"/>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pic>
        <p:nvPicPr>
          <p:cNvPr id="475" name="Google Shape;475;p62"/>
          <p:cNvPicPr preferRelativeResize="0"/>
          <p:nvPr/>
        </p:nvPicPr>
        <p:blipFill>
          <a:blip r:embed="rId3">
            <a:alphaModFix/>
          </a:blip>
          <a:stretch>
            <a:fillRect/>
          </a:stretch>
        </p:blipFill>
        <p:spPr>
          <a:xfrm>
            <a:off x="323825" y="1111125"/>
            <a:ext cx="6465249" cy="3688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63"/>
          <p:cNvSpPr txBox="1"/>
          <p:nvPr/>
        </p:nvSpPr>
        <p:spPr>
          <a:xfrm>
            <a:off x="370425" y="61375"/>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3"/>
          <p:cNvSpPr txBox="1"/>
          <p:nvPr/>
        </p:nvSpPr>
        <p:spPr>
          <a:xfrm>
            <a:off x="267550" y="273827"/>
            <a:ext cx="7578300" cy="486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GB" sz="3000">
                <a:latin typeface="Times New Roman"/>
                <a:ea typeface="Times New Roman"/>
                <a:cs typeface="Times New Roman"/>
                <a:sym typeface="Times New Roman"/>
              </a:rPr>
              <a:t>Luminosity variation NIR</a:t>
            </a:r>
            <a:endParaRPr baseline="-25000" sz="3000" strike="noStrike">
              <a:solidFill>
                <a:srgbClr val="000000"/>
              </a:solidFill>
              <a:latin typeface="Times New Roman"/>
              <a:ea typeface="Times New Roman"/>
              <a:cs typeface="Times New Roman"/>
              <a:sym typeface="Times New Roman"/>
            </a:endParaRPr>
          </a:p>
        </p:txBody>
      </p:sp>
      <p:sp>
        <p:nvSpPr>
          <p:cNvPr id="482" name="Google Shape;482;p63"/>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n-GB" sz="800">
                <a:solidFill>
                  <a:schemeClr val="lt1"/>
                </a:solidFill>
                <a:latin typeface="Verdana"/>
                <a:ea typeface="Verdana"/>
                <a:cs typeface="Verdana"/>
                <a:sym typeface="Verdana"/>
              </a:rPr>
              <a:t>26/03/19</a:t>
            </a:r>
            <a:endParaRPr b="0" sz="800" strike="noStrike">
              <a:solidFill>
                <a:srgbClr val="000000"/>
              </a:solidFill>
              <a:latin typeface="Times New Roman"/>
              <a:ea typeface="Times New Roman"/>
              <a:cs typeface="Times New Roman"/>
              <a:sym typeface="Times New Roman"/>
            </a:endParaRPr>
          </a:p>
        </p:txBody>
      </p:sp>
      <p:sp>
        <p:nvSpPr>
          <p:cNvPr id="483" name="Google Shape;483;p63"/>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484" name="Google Shape;484;p63"/>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pic>
        <p:nvPicPr>
          <p:cNvPr id="485" name="Google Shape;485;p63"/>
          <p:cNvPicPr preferRelativeResize="0"/>
          <p:nvPr/>
        </p:nvPicPr>
        <p:blipFill rotWithShape="1">
          <a:blip r:embed="rId3">
            <a:alphaModFix/>
          </a:blip>
          <a:srcRect b="0" l="1530" r="6852" t="0"/>
          <a:stretch/>
        </p:blipFill>
        <p:spPr>
          <a:xfrm>
            <a:off x="4394275" y="1081975"/>
            <a:ext cx="4203050" cy="3440800"/>
          </a:xfrm>
          <a:prstGeom prst="rect">
            <a:avLst/>
          </a:prstGeom>
          <a:noFill/>
          <a:ln>
            <a:noFill/>
          </a:ln>
        </p:spPr>
      </p:pic>
      <p:pic>
        <p:nvPicPr>
          <p:cNvPr id="486" name="Google Shape;486;p63"/>
          <p:cNvPicPr preferRelativeResize="0"/>
          <p:nvPr/>
        </p:nvPicPr>
        <p:blipFill rotWithShape="1">
          <a:blip r:embed="rId4">
            <a:alphaModFix/>
          </a:blip>
          <a:srcRect b="0" l="2639" r="6343" t="0"/>
          <a:stretch/>
        </p:blipFill>
        <p:spPr>
          <a:xfrm>
            <a:off x="134300" y="1047225"/>
            <a:ext cx="4259976" cy="3510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64"/>
          <p:cNvSpPr txBox="1"/>
          <p:nvPr/>
        </p:nvSpPr>
        <p:spPr>
          <a:xfrm>
            <a:off x="370425" y="61375"/>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4"/>
          <p:cNvSpPr txBox="1"/>
          <p:nvPr/>
        </p:nvSpPr>
        <p:spPr>
          <a:xfrm>
            <a:off x="231400" y="237652"/>
            <a:ext cx="7578300" cy="486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GB" sz="3000">
                <a:solidFill>
                  <a:schemeClr val="dk1"/>
                </a:solidFill>
                <a:latin typeface="Times New Roman"/>
                <a:ea typeface="Times New Roman"/>
                <a:cs typeface="Times New Roman"/>
                <a:sym typeface="Times New Roman"/>
              </a:rPr>
              <a:t>DR Tau: visibility against wavelength</a:t>
            </a:r>
            <a:endParaRPr baseline="-25000" sz="3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3000">
              <a:latin typeface="Times New Roman"/>
              <a:ea typeface="Times New Roman"/>
              <a:cs typeface="Times New Roman"/>
              <a:sym typeface="Times New Roman"/>
            </a:endParaRPr>
          </a:p>
        </p:txBody>
      </p:sp>
      <p:sp>
        <p:nvSpPr>
          <p:cNvPr id="493" name="Google Shape;493;p64"/>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n-GB" sz="800">
                <a:solidFill>
                  <a:schemeClr val="lt1"/>
                </a:solidFill>
                <a:latin typeface="Verdana"/>
                <a:ea typeface="Verdana"/>
                <a:cs typeface="Verdana"/>
                <a:sym typeface="Verdana"/>
              </a:rPr>
              <a:t>26/03/19</a:t>
            </a:r>
            <a:endParaRPr b="0" sz="800" strike="noStrike">
              <a:solidFill>
                <a:srgbClr val="000000"/>
              </a:solidFill>
              <a:latin typeface="Times New Roman"/>
              <a:ea typeface="Times New Roman"/>
              <a:cs typeface="Times New Roman"/>
              <a:sym typeface="Times New Roman"/>
            </a:endParaRPr>
          </a:p>
        </p:txBody>
      </p:sp>
      <p:sp>
        <p:nvSpPr>
          <p:cNvPr id="494" name="Google Shape;494;p64"/>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495" name="Google Shape;495;p64"/>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pic>
        <p:nvPicPr>
          <p:cNvPr id="496" name="Google Shape;496;p64"/>
          <p:cNvPicPr preferRelativeResize="0"/>
          <p:nvPr/>
        </p:nvPicPr>
        <p:blipFill>
          <a:blip r:embed="rId3">
            <a:alphaModFix/>
          </a:blip>
          <a:stretch>
            <a:fillRect/>
          </a:stretch>
        </p:blipFill>
        <p:spPr>
          <a:xfrm>
            <a:off x="370425" y="981750"/>
            <a:ext cx="6874926" cy="39451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65"/>
          <p:cNvSpPr txBox="1"/>
          <p:nvPr/>
        </p:nvSpPr>
        <p:spPr>
          <a:xfrm>
            <a:off x="370425" y="61375"/>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5"/>
          <p:cNvSpPr txBox="1"/>
          <p:nvPr/>
        </p:nvSpPr>
        <p:spPr>
          <a:xfrm>
            <a:off x="231400" y="237652"/>
            <a:ext cx="7578300" cy="486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GB" sz="3000">
                <a:solidFill>
                  <a:schemeClr val="dk1"/>
                </a:solidFill>
                <a:latin typeface="Times New Roman"/>
                <a:ea typeface="Times New Roman"/>
                <a:cs typeface="Times New Roman"/>
                <a:sym typeface="Times New Roman"/>
              </a:rPr>
              <a:t>Conclusions</a:t>
            </a:r>
            <a:endParaRPr baseline="-25000" sz="3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3000">
              <a:latin typeface="Times New Roman"/>
              <a:ea typeface="Times New Roman"/>
              <a:cs typeface="Times New Roman"/>
              <a:sym typeface="Times New Roman"/>
            </a:endParaRPr>
          </a:p>
        </p:txBody>
      </p:sp>
      <p:sp>
        <p:nvSpPr>
          <p:cNvPr id="503" name="Google Shape;503;p65"/>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9/12/18</a:t>
            </a:r>
            <a:endParaRPr b="0" sz="800" strike="noStrike">
              <a:solidFill>
                <a:srgbClr val="000000"/>
              </a:solidFill>
              <a:latin typeface="Times New Roman"/>
              <a:ea typeface="Times New Roman"/>
              <a:cs typeface="Times New Roman"/>
              <a:sym typeface="Times New Roman"/>
            </a:endParaRPr>
          </a:p>
        </p:txBody>
      </p:sp>
      <p:sp>
        <p:nvSpPr>
          <p:cNvPr id="504" name="Google Shape;504;p65"/>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505" name="Google Shape;505;p65"/>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sp>
        <p:nvSpPr>
          <p:cNvPr id="506" name="Google Shape;506;p65"/>
          <p:cNvSpPr txBox="1"/>
          <p:nvPr/>
        </p:nvSpPr>
        <p:spPr>
          <a:xfrm>
            <a:off x="151575" y="1132250"/>
            <a:ext cx="8229900" cy="3427800"/>
          </a:xfrm>
          <a:prstGeom prst="rect">
            <a:avLst/>
          </a:prstGeom>
          <a:noFill/>
          <a:ln>
            <a:noFill/>
          </a:ln>
        </p:spPr>
        <p:txBody>
          <a:bodyPr anchorCtr="0" anchor="t" bIns="0" lIns="0" spcFirstLastPara="1" rIns="0" wrap="square" tIns="0">
            <a:noAutofit/>
          </a:bodyPr>
          <a:lstStyle/>
          <a:p>
            <a:pPr indent="-381149" lvl="0" marL="431999" marR="0" rtl="0" algn="l">
              <a:lnSpc>
                <a:spcPct val="115000"/>
              </a:lnSpc>
              <a:spcBef>
                <a:spcPts val="0"/>
              </a:spcBef>
              <a:spcAft>
                <a:spcPts val="0"/>
              </a:spcAft>
              <a:buClr>
                <a:srgbClr val="000000"/>
              </a:buClr>
              <a:buSzPts val="1800"/>
              <a:buFont typeface="Times New Roman"/>
              <a:buChar char="●"/>
            </a:pPr>
            <a:r>
              <a:rPr lang="en-GB" sz="1800">
                <a:latin typeface="Times New Roman"/>
                <a:ea typeface="Times New Roman"/>
                <a:cs typeface="Times New Roman"/>
                <a:sym typeface="Times New Roman"/>
              </a:rPr>
              <a:t>in the parameter space explored [1 − 50L</a:t>
            </a:r>
            <a:r>
              <a:rPr baseline="-25000" lang="en-GB" sz="1800">
                <a:latin typeface="Times New Roman"/>
                <a:ea typeface="Times New Roman"/>
                <a:cs typeface="Times New Roman"/>
                <a:sym typeface="Times New Roman"/>
              </a:rPr>
              <a:t>*</a:t>
            </a:r>
            <a:r>
              <a:rPr lang="en-GB" sz="1800">
                <a:latin typeface="Times New Roman"/>
                <a:ea typeface="Times New Roman"/>
                <a:cs typeface="Times New Roman"/>
                <a:sym typeface="Times New Roman"/>
              </a:rPr>
              <a:t>], greatest influence in the MIR</a:t>
            </a:r>
            <a:endParaRPr sz="1800">
              <a:latin typeface="Times New Roman"/>
              <a:ea typeface="Times New Roman"/>
              <a:cs typeface="Times New Roman"/>
              <a:sym typeface="Times New Roman"/>
            </a:endParaRPr>
          </a:p>
          <a:p>
            <a:pPr indent="-381149" lvl="0" marL="431999" marR="0" rtl="0" algn="l">
              <a:lnSpc>
                <a:spcPct val="115000"/>
              </a:lnSpc>
              <a:spcBef>
                <a:spcPts val="0"/>
              </a:spcBef>
              <a:spcAft>
                <a:spcPts val="0"/>
              </a:spcAft>
              <a:buClr>
                <a:srgbClr val="000000"/>
              </a:buClr>
              <a:buSzPts val="1800"/>
              <a:buFont typeface="Times New Roman"/>
              <a:buChar char="●"/>
            </a:pPr>
            <a:r>
              <a:rPr lang="en-GB" sz="1800">
                <a:latin typeface="Times New Roman"/>
                <a:ea typeface="Times New Roman"/>
                <a:cs typeface="Times New Roman"/>
                <a:sym typeface="Times New Roman"/>
              </a:rPr>
              <a:t>little to no consequence in the NIR (maximum variance 3.82%)</a:t>
            </a:r>
            <a:endParaRPr sz="1800">
              <a:latin typeface="Times New Roman"/>
              <a:ea typeface="Times New Roman"/>
              <a:cs typeface="Times New Roman"/>
              <a:sym typeface="Times New Roman"/>
            </a:endParaRPr>
          </a:p>
          <a:p>
            <a:pPr indent="-381149" lvl="0" marL="431999" marR="0" rtl="0" algn="l">
              <a:lnSpc>
                <a:spcPct val="115000"/>
              </a:lnSpc>
              <a:spcBef>
                <a:spcPts val="0"/>
              </a:spcBef>
              <a:spcAft>
                <a:spcPts val="0"/>
              </a:spcAft>
              <a:buClr>
                <a:srgbClr val="000000"/>
              </a:buClr>
              <a:buSzPts val="1800"/>
              <a:buFont typeface="Times New Roman"/>
              <a:buChar char="●"/>
            </a:pPr>
            <a:r>
              <a:rPr lang="en-GB" sz="1800">
                <a:latin typeface="Times New Roman"/>
                <a:ea typeface="Times New Roman"/>
                <a:cs typeface="Times New Roman"/>
                <a:sym typeface="Times New Roman"/>
              </a:rPr>
              <a:t>maximum variance caused by a change in luminosity is of </a:t>
            </a:r>
            <a:r>
              <a:rPr b="1" lang="en-GB" sz="1800">
                <a:latin typeface="Times New Roman"/>
                <a:ea typeface="Times New Roman"/>
                <a:cs typeface="Times New Roman"/>
                <a:sym typeface="Times New Roman"/>
              </a:rPr>
              <a:t>48.1%</a:t>
            </a:r>
            <a:r>
              <a:rPr lang="en-GB" sz="1800">
                <a:latin typeface="Times New Roman"/>
                <a:ea typeface="Times New Roman"/>
                <a:cs typeface="Times New Roman"/>
                <a:sym typeface="Times New Roman"/>
              </a:rPr>
              <a:t> (T = 5 000 K, </a:t>
            </a:r>
            <a:endParaRPr sz="1800">
              <a:latin typeface="Times New Roman"/>
              <a:ea typeface="Times New Roman"/>
              <a:cs typeface="Times New Roman"/>
              <a:sym typeface="Times New Roman"/>
            </a:endParaRPr>
          </a:p>
          <a:p>
            <a:pPr indent="0" lvl="0" marL="431999" marR="0" rtl="0" algn="l">
              <a:lnSpc>
                <a:spcPct val="115000"/>
              </a:lnSpc>
              <a:spcBef>
                <a:spcPts val="0"/>
              </a:spcBef>
              <a:spcAft>
                <a:spcPts val="0"/>
              </a:spcAft>
              <a:buNone/>
            </a:pPr>
            <a:r>
              <a:rPr lang="en-GB" sz="1800">
                <a:latin typeface="Times New Roman"/>
                <a:ea typeface="Times New Roman"/>
                <a:cs typeface="Times New Roman"/>
                <a:sym typeface="Times New Roman"/>
              </a:rPr>
              <a:t>R</a:t>
            </a:r>
            <a:r>
              <a:rPr baseline="-25000" lang="en-GB" sz="1800">
                <a:latin typeface="Times New Roman"/>
                <a:ea typeface="Times New Roman"/>
                <a:cs typeface="Times New Roman"/>
                <a:sym typeface="Times New Roman"/>
              </a:rPr>
              <a:t>in</a:t>
            </a:r>
            <a:r>
              <a:rPr lang="en-GB" sz="1800">
                <a:latin typeface="Times New Roman"/>
                <a:ea typeface="Times New Roman"/>
                <a:cs typeface="Times New Roman"/>
                <a:sym typeface="Times New Roman"/>
              </a:rPr>
              <a:t> = 0.1 AU at λ = 13.76 μm, L=50L</a:t>
            </a:r>
            <a:r>
              <a:rPr baseline="-25000" lang="en-GB" sz="1800">
                <a:latin typeface="Times New Roman"/>
                <a:ea typeface="Times New Roman"/>
                <a:cs typeface="Times New Roman"/>
                <a:sym typeface="Times New Roman"/>
              </a:rPr>
              <a:t>0</a:t>
            </a:r>
            <a:r>
              <a:rPr lang="en-GB"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381149" lvl="0" marL="431999" marR="0" rtl="0" algn="l">
              <a:lnSpc>
                <a:spcPct val="115000"/>
              </a:lnSpc>
              <a:spcBef>
                <a:spcPts val="0"/>
              </a:spcBef>
              <a:spcAft>
                <a:spcPts val="0"/>
              </a:spcAft>
              <a:buClr>
                <a:srgbClr val="000000"/>
              </a:buClr>
              <a:buSzPts val="1800"/>
              <a:buFont typeface="Times New Roman"/>
              <a:buChar char="●"/>
            </a:pPr>
            <a:r>
              <a:rPr lang="en-GB" sz="1800">
                <a:latin typeface="Times New Roman"/>
                <a:ea typeface="Times New Roman"/>
                <a:cs typeface="Times New Roman"/>
                <a:sym typeface="Times New Roman"/>
              </a:rPr>
              <a:t>Knowing the inner radius and the geometry of the disk, one could, with sufficient simulations determine the relation between the drop in visibility and the increase in luminosity</a:t>
            </a:r>
            <a:endParaRPr sz="1800">
              <a:latin typeface="Times New Roman"/>
              <a:ea typeface="Times New Roman"/>
              <a:cs typeface="Times New Roman"/>
              <a:sym typeface="Times New Roman"/>
            </a:endParaRPr>
          </a:p>
          <a:p>
            <a:pPr indent="-381149" lvl="0" marL="431999" marR="0" rtl="0" algn="l">
              <a:lnSpc>
                <a:spcPct val="115000"/>
              </a:lnSpc>
              <a:spcBef>
                <a:spcPts val="0"/>
              </a:spcBef>
              <a:spcAft>
                <a:spcPts val="0"/>
              </a:spcAft>
              <a:buClr>
                <a:srgbClr val="000000"/>
              </a:buClr>
              <a:buSzPts val="1800"/>
              <a:buFont typeface="Times New Roman"/>
              <a:buChar char="●"/>
            </a:pPr>
            <a:r>
              <a:rPr lang="en-GB" sz="1800">
                <a:latin typeface="Times New Roman"/>
                <a:ea typeface="Times New Roman"/>
                <a:cs typeface="Times New Roman"/>
                <a:sym typeface="Times New Roman"/>
              </a:rPr>
              <a:t>A change in magnitude of 1.6 is sufficient to account for a similar drop in visibility to the data on DR Tau</a:t>
            </a:r>
            <a:endParaRPr sz="1800">
              <a:latin typeface="Times New Roman"/>
              <a:ea typeface="Times New Roman"/>
              <a:cs typeface="Times New Roman"/>
              <a:sym typeface="Times New Roman"/>
            </a:endParaRPr>
          </a:p>
          <a:p>
            <a:pPr indent="-381149" lvl="0" marL="431999" marR="0" rtl="0" algn="l">
              <a:lnSpc>
                <a:spcPct val="115000"/>
              </a:lnSpc>
              <a:spcBef>
                <a:spcPts val="0"/>
              </a:spcBef>
              <a:spcAft>
                <a:spcPts val="0"/>
              </a:spcAft>
              <a:buClr>
                <a:srgbClr val="000000"/>
              </a:buClr>
              <a:buSzPts val="1800"/>
              <a:buFont typeface="Times New Roman"/>
              <a:buChar char="●"/>
            </a:pPr>
            <a:r>
              <a:rPr lang="en-GB" sz="1800">
                <a:latin typeface="Times New Roman"/>
                <a:ea typeface="Times New Roman"/>
                <a:cs typeface="Times New Roman"/>
                <a:sym typeface="Times New Roman"/>
              </a:rPr>
              <a:t>DR Tau is not fitted by current models, and there are other possible causes for the change in visibility (porosity of grains, change in radius of disk, geometry etc)</a:t>
            </a:r>
            <a:endParaRPr sz="180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66"/>
          <p:cNvSpPr txBox="1"/>
          <p:nvPr>
            <p:ph idx="4294967295" type="title"/>
          </p:nvPr>
        </p:nvSpPr>
        <p:spPr>
          <a:xfrm>
            <a:off x="1082225" y="1938375"/>
            <a:ext cx="5917500" cy="119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4800">
                <a:latin typeface="Times New Roman"/>
                <a:ea typeface="Times New Roman"/>
                <a:cs typeface="Times New Roman"/>
                <a:sym typeface="Times New Roman"/>
              </a:rPr>
              <a:t>Thank you! </a:t>
            </a:r>
            <a:r>
              <a:rPr lang="en-GB" sz="4800">
                <a:latin typeface="Times New Roman"/>
                <a:ea typeface="Times New Roman"/>
                <a:cs typeface="Times New Roman"/>
                <a:sym typeface="Times New Roman"/>
              </a:rPr>
              <a:t> </a:t>
            </a:r>
            <a:endParaRPr sz="480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67"/>
          <p:cNvSpPr txBox="1"/>
          <p:nvPr>
            <p:ph idx="4294967295" type="title"/>
          </p:nvPr>
        </p:nvSpPr>
        <p:spPr>
          <a:xfrm>
            <a:off x="1082225" y="1938375"/>
            <a:ext cx="5917500" cy="119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4800">
                <a:latin typeface="Times New Roman"/>
                <a:ea typeface="Times New Roman"/>
                <a:cs typeface="Times New Roman"/>
                <a:sym typeface="Times New Roman"/>
              </a:rPr>
              <a:t>Questions? </a:t>
            </a:r>
            <a:endParaRPr sz="48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41"/>
          <p:cNvSpPr txBox="1"/>
          <p:nvPr/>
        </p:nvSpPr>
        <p:spPr>
          <a:xfrm>
            <a:off x="370425" y="61375"/>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1"/>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9/12/18</a:t>
            </a:r>
            <a:endParaRPr b="0" sz="800" strike="noStrike">
              <a:solidFill>
                <a:srgbClr val="000000"/>
              </a:solidFill>
              <a:latin typeface="Times New Roman"/>
              <a:ea typeface="Times New Roman"/>
              <a:cs typeface="Times New Roman"/>
              <a:sym typeface="Times New Roman"/>
            </a:endParaRPr>
          </a:p>
        </p:txBody>
      </p:sp>
      <p:sp>
        <p:nvSpPr>
          <p:cNvPr id="189" name="Google Shape;189;p41"/>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190" name="Google Shape;190;p41"/>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sp>
        <p:nvSpPr>
          <p:cNvPr id="191" name="Google Shape;191;p41"/>
          <p:cNvSpPr txBox="1"/>
          <p:nvPr/>
        </p:nvSpPr>
        <p:spPr>
          <a:xfrm>
            <a:off x="151700" y="174850"/>
            <a:ext cx="55752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Times New Roman"/>
                <a:ea typeface="Times New Roman"/>
                <a:cs typeface="Times New Roman"/>
                <a:sym typeface="Times New Roman"/>
              </a:rPr>
              <a:t>T Tauri Stars</a:t>
            </a:r>
            <a:endParaRPr b="1" sz="2400">
              <a:latin typeface="Times New Roman"/>
              <a:ea typeface="Times New Roman"/>
              <a:cs typeface="Times New Roman"/>
              <a:sym typeface="Times New Roman"/>
            </a:endParaRPr>
          </a:p>
        </p:txBody>
      </p:sp>
      <p:pic>
        <p:nvPicPr>
          <p:cNvPr id="192" name="Google Shape;192;p41"/>
          <p:cNvPicPr preferRelativeResize="0"/>
          <p:nvPr/>
        </p:nvPicPr>
        <p:blipFill>
          <a:blip r:embed="rId3">
            <a:alphaModFix/>
          </a:blip>
          <a:stretch>
            <a:fillRect/>
          </a:stretch>
        </p:blipFill>
        <p:spPr>
          <a:xfrm>
            <a:off x="216188" y="1023700"/>
            <a:ext cx="3503724" cy="1656075"/>
          </a:xfrm>
          <a:prstGeom prst="rect">
            <a:avLst/>
          </a:prstGeom>
          <a:noFill/>
          <a:ln>
            <a:noFill/>
          </a:ln>
        </p:spPr>
      </p:pic>
      <p:pic>
        <p:nvPicPr>
          <p:cNvPr id="193" name="Google Shape;193;p41"/>
          <p:cNvPicPr preferRelativeResize="0"/>
          <p:nvPr/>
        </p:nvPicPr>
        <p:blipFill>
          <a:blip r:embed="rId4">
            <a:alphaModFix/>
          </a:blip>
          <a:stretch>
            <a:fillRect/>
          </a:stretch>
        </p:blipFill>
        <p:spPr>
          <a:xfrm>
            <a:off x="4270175" y="61375"/>
            <a:ext cx="4514851" cy="4497225"/>
          </a:xfrm>
          <a:prstGeom prst="rect">
            <a:avLst/>
          </a:prstGeom>
          <a:noFill/>
          <a:ln>
            <a:noFill/>
          </a:ln>
        </p:spPr>
      </p:pic>
      <p:sp>
        <p:nvSpPr>
          <p:cNvPr id="194" name="Google Shape;194;p41"/>
          <p:cNvSpPr/>
          <p:nvPr/>
        </p:nvSpPr>
        <p:spPr>
          <a:xfrm rot="2459566">
            <a:off x="6901924" y="2005766"/>
            <a:ext cx="1071553" cy="332368"/>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T Tauri</a:t>
            </a:r>
            <a:endParaRPr/>
          </a:p>
        </p:txBody>
      </p:sp>
      <p:sp>
        <p:nvSpPr>
          <p:cNvPr id="195" name="Google Shape;195;p41"/>
          <p:cNvSpPr txBox="1"/>
          <p:nvPr/>
        </p:nvSpPr>
        <p:spPr>
          <a:xfrm>
            <a:off x="4270175" y="4558600"/>
            <a:ext cx="4515000" cy="30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1100">
                <a:solidFill>
                  <a:schemeClr val="dk1"/>
                </a:solidFill>
              </a:rPr>
              <a:t>Figure 1: </a:t>
            </a:r>
            <a:r>
              <a:rPr lang="en-GB" sz="1100">
                <a:solidFill>
                  <a:schemeClr val="dk1"/>
                </a:solidFill>
              </a:rPr>
              <a:t>Hertzsprung-Russell Diagram </a:t>
            </a:r>
            <a:r>
              <a:rPr b="1" lang="en-GB" sz="1100">
                <a:solidFill>
                  <a:schemeClr val="dk1"/>
                </a:solidFill>
              </a:rPr>
              <a:t>Credit: </a:t>
            </a:r>
            <a:r>
              <a:rPr lang="en-GB" sz="1100">
                <a:solidFill>
                  <a:schemeClr val="dk1"/>
                </a:solidFill>
              </a:rPr>
              <a:t>ESO</a:t>
            </a:r>
            <a:endParaRPr sz="1100">
              <a:solidFill>
                <a:schemeClr val="dk1"/>
              </a:solidFill>
            </a:endParaRPr>
          </a:p>
          <a:p>
            <a:pPr indent="0" lvl="0" marL="0" rtl="0" algn="ctr">
              <a:spcBef>
                <a:spcPts val="0"/>
              </a:spcBef>
              <a:spcAft>
                <a:spcPts val="0"/>
              </a:spcAft>
              <a:buNone/>
            </a:pPr>
            <a:r>
              <a:t/>
            </a:r>
            <a:endParaRPr/>
          </a:p>
        </p:txBody>
      </p:sp>
      <p:pic>
        <p:nvPicPr>
          <p:cNvPr id="196" name="Google Shape;196;p41"/>
          <p:cNvPicPr preferRelativeResize="0"/>
          <p:nvPr/>
        </p:nvPicPr>
        <p:blipFill>
          <a:blip r:embed="rId5">
            <a:alphaModFix/>
          </a:blip>
          <a:stretch>
            <a:fillRect/>
          </a:stretch>
        </p:blipFill>
        <p:spPr>
          <a:xfrm>
            <a:off x="765088" y="2630588"/>
            <a:ext cx="2004568" cy="698400"/>
          </a:xfrm>
          <a:prstGeom prst="rect">
            <a:avLst/>
          </a:prstGeom>
          <a:noFill/>
          <a:ln>
            <a:noFill/>
          </a:ln>
        </p:spPr>
      </p:pic>
      <p:pic>
        <p:nvPicPr>
          <p:cNvPr id="197" name="Google Shape;197;p41"/>
          <p:cNvPicPr preferRelativeResize="0"/>
          <p:nvPr/>
        </p:nvPicPr>
        <p:blipFill>
          <a:blip r:embed="rId6">
            <a:alphaModFix/>
          </a:blip>
          <a:stretch>
            <a:fillRect/>
          </a:stretch>
        </p:blipFill>
        <p:spPr>
          <a:xfrm>
            <a:off x="538025" y="3370887"/>
            <a:ext cx="2369925" cy="869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68"/>
          <p:cNvSpPr txBox="1"/>
          <p:nvPr>
            <p:ph idx="4294967295" type="title"/>
          </p:nvPr>
        </p:nvSpPr>
        <p:spPr>
          <a:xfrm>
            <a:off x="1151725" y="2374400"/>
            <a:ext cx="5917500" cy="119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GB" sz="4800">
                <a:latin typeface="Times New Roman"/>
                <a:ea typeface="Times New Roman"/>
                <a:cs typeface="Times New Roman"/>
                <a:sym typeface="Times New Roman"/>
              </a:rPr>
              <a:t>Extra Slides</a:t>
            </a:r>
            <a:endParaRPr sz="4800">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69"/>
          <p:cNvSpPr txBox="1"/>
          <p:nvPr/>
        </p:nvSpPr>
        <p:spPr>
          <a:xfrm>
            <a:off x="370425" y="61375"/>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9"/>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9/12/18</a:t>
            </a:r>
            <a:endParaRPr b="0" sz="800" strike="noStrike">
              <a:solidFill>
                <a:srgbClr val="000000"/>
              </a:solidFill>
              <a:latin typeface="Times New Roman"/>
              <a:ea typeface="Times New Roman"/>
              <a:cs typeface="Times New Roman"/>
              <a:sym typeface="Times New Roman"/>
            </a:endParaRPr>
          </a:p>
        </p:txBody>
      </p:sp>
      <p:sp>
        <p:nvSpPr>
          <p:cNvPr id="528" name="Google Shape;528;p69"/>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529" name="Google Shape;529;p69"/>
          <p:cNvSpPr txBox="1"/>
          <p:nvPr/>
        </p:nvSpPr>
        <p:spPr>
          <a:xfrm>
            <a:off x="8332920" y="4926960"/>
            <a:ext cx="452160" cy="21627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sp>
        <p:nvSpPr>
          <p:cNvPr id="530" name="Google Shape;530;p69"/>
          <p:cNvSpPr txBox="1"/>
          <p:nvPr/>
        </p:nvSpPr>
        <p:spPr>
          <a:xfrm>
            <a:off x="151700" y="174850"/>
            <a:ext cx="55752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latin typeface="Times New Roman"/>
                <a:ea typeface="Times New Roman"/>
                <a:cs typeface="Times New Roman"/>
                <a:sym typeface="Times New Roman"/>
              </a:rPr>
              <a:t>A1. Star Formation</a:t>
            </a:r>
            <a:endParaRPr b="1" sz="3000">
              <a:latin typeface="Times New Roman"/>
              <a:ea typeface="Times New Roman"/>
              <a:cs typeface="Times New Roman"/>
              <a:sym typeface="Times New Roman"/>
            </a:endParaRPr>
          </a:p>
        </p:txBody>
      </p:sp>
      <p:sp>
        <p:nvSpPr>
          <p:cNvPr id="531" name="Google Shape;531;p69"/>
          <p:cNvSpPr txBox="1"/>
          <p:nvPr/>
        </p:nvSpPr>
        <p:spPr>
          <a:xfrm>
            <a:off x="344475" y="4564325"/>
            <a:ext cx="51993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200">
                <a:solidFill>
                  <a:schemeClr val="dk1"/>
                </a:solidFill>
              </a:rPr>
              <a:t>Figure 1: </a:t>
            </a:r>
            <a:r>
              <a:rPr lang="en-GB" sz="1200">
                <a:solidFill>
                  <a:schemeClr val="dk1"/>
                </a:solidFill>
              </a:rPr>
              <a:t>Stages of formation of a Sun-like star. </a:t>
            </a:r>
            <a:r>
              <a:rPr b="1" lang="en-GB" sz="1200">
                <a:solidFill>
                  <a:schemeClr val="dk1"/>
                </a:solidFill>
              </a:rPr>
              <a:t>Credit: </a:t>
            </a:r>
            <a:r>
              <a:rPr lang="en-GB" sz="1200">
                <a:solidFill>
                  <a:schemeClr val="dk1"/>
                </a:solidFill>
              </a:rPr>
              <a:t>Greene, 2001</a:t>
            </a:r>
            <a:endParaRPr sz="1200">
              <a:solidFill>
                <a:schemeClr val="dk1"/>
              </a:solidFill>
            </a:endParaRPr>
          </a:p>
          <a:p>
            <a:pPr indent="0" lvl="0" marL="0" rtl="0" algn="l">
              <a:spcBef>
                <a:spcPts val="0"/>
              </a:spcBef>
              <a:spcAft>
                <a:spcPts val="0"/>
              </a:spcAft>
              <a:buNone/>
            </a:pPr>
            <a:r>
              <a:t/>
            </a:r>
            <a:endParaRPr b="1" sz="1800">
              <a:solidFill>
                <a:srgbClr val="0000FF"/>
              </a:solidFill>
              <a:latin typeface="Times New Roman"/>
              <a:ea typeface="Times New Roman"/>
              <a:cs typeface="Times New Roman"/>
              <a:sym typeface="Times New Roman"/>
            </a:endParaRPr>
          </a:p>
        </p:txBody>
      </p:sp>
      <p:pic>
        <p:nvPicPr>
          <p:cNvPr id="532" name="Google Shape;532;p69"/>
          <p:cNvPicPr preferRelativeResize="0"/>
          <p:nvPr/>
        </p:nvPicPr>
        <p:blipFill rotWithShape="1">
          <a:blip r:embed="rId3">
            <a:alphaModFix/>
          </a:blip>
          <a:srcRect b="4388" l="0" r="0" t="0"/>
          <a:stretch/>
        </p:blipFill>
        <p:spPr>
          <a:xfrm>
            <a:off x="295250" y="1004088"/>
            <a:ext cx="5431649" cy="3659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70"/>
          <p:cNvSpPr txBox="1"/>
          <p:nvPr/>
        </p:nvSpPr>
        <p:spPr>
          <a:xfrm>
            <a:off x="370425" y="61375"/>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0"/>
          <p:cNvSpPr txBox="1"/>
          <p:nvPr/>
        </p:nvSpPr>
        <p:spPr>
          <a:xfrm>
            <a:off x="267550" y="273827"/>
            <a:ext cx="7578300" cy="486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GB" sz="3000">
                <a:solidFill>
                  <a:schemeClr val="dk1"/>
                </a:solidFill>
                <a:latin typeface="Times New Roman"/>
                <a:ea typeface="Times New Roman"/>
                <a:cs typeface="Times New Roman"/>
                <a:sym typeface="Times New Roman"/>
              </a:rPr>
              <a:t>A2. Dust properties</a:t>
            </a:r>
            <a:endParaRPr b="1" sz="3000">
              <a:latin typeface="Times New Roman"/>
              <a:ea typeface="Times New Roman"/>
              <a:cs typeface="Times New Roman"/>
              <a:sym typeface="Times New Roman"/>
            </a:endParaRPr>
          </a:p>
        </p:txBody>
      </p:sp>
      <p:sp>
        <p:nvSpPr>
          <p:cNvPr id="539" name="Google Shape;539;p70"/>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9/12/18</a:t>
            </a:r>
            <a:endParaRPr b="0" sz="800" strike="noStrike">
              <a:solidFill>
                <a:srgbClr val="000000"/>
              </a:solidFill>
              <a:latin typeface="Times New Roman"/>
              <a:ea typeface="Times New Roman"/>
              <a:cs typeface="Times New Roman"/>
              <a:sym typeface="Times New Roman"/>
            </a:endParaRPr>
          </a:p>
        </p:txBody>
      </p:sp>
      <p:sp>
        <p:nvSpPr>
          <p:cNvPr id="540" name="Google Shape;540;p70"/>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541" name="Google Shape;541;p70"/>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pic>
        <p:nvPicPr>
          <p:cNvPr id="542" name="Google Shape;542;p70"/>
          <p:cNvPicPr preferRelativeResize="0"/>
          <p:nvPr/>
        </p:nvPicPr>
        <p:blipFill>
          <a:blip r:embed="rId3">
            <a:alphaModFix/>
          </a:blip>
          <a:stretch>
            <a:fillRect/>
          </a:stretch>
        </p:blipFill>
        <p:spPr>
          <a:xfrm>
            <a:off x="203725" y="1141000"/>
            <a:ext cx="2960600" cy="2386834"/>
          </a:xfrm>
          <a:prstGeom prst="rect">
            <a:avLst/>
          </a:prstGeom>
          <a:noFill/>
          <a:ln>
            <a:noFill/>
          </a:ln>
        </p:spPr>
      </p:pic>
      <p:pic>
        <p:nvPicPr>
          <p:cNvPr id="543" name="Google Shape;543;p70"/>
          <p:cNvPicPr preferRelativeResize="0"/>
          <p:nvPr/>
        </p:nvPicPr>
        <p:blipFill>
          <a:blip r:embed="rId4">
            <a:alphaModFix/>
          </a:blip>
          <a:stretch>
            <a:fillRect/>
          </a:stretch>
        </p:blipFill>
        <p:spPr>
          <a:xfrm>
            <a:off x="3203150" y="1036350"/>
            <a:ext cx="5664500" cy="3390125"/>
          </a:xfrm>
          <a:prstGeom prst="rect">
            <a:avLst/>
          </a:prstGeom>
          <a:noFill/>
          <a:ln>
            <a:noFill/>
          </a:ln>
        </p:spPr>
      </p:pic>
      <p:sp>
        <p:nvSpPr>
          <p:cNvPr id="544" name="Google Shape;544;p70"/>
          <p:cNvSpPr txBox="1"/>
          <p:nvPr/>
        </p:nvSpPr>
        <p:spPr>
          <a:xfrm>
            <a:off x="434375" y="4454025"/>
            <a:ext cx="60054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[1],[2] </a:t>
            </a:r>
            <a:r>
              <a:rPr b="1" lang="en-GB"/>
              <a:t>Credit:</a:t>
            </a:r>
            <a:r>
              <a:rPr lang="en-GB"/>
              <a:t> ESO</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71"/>
          <p:cNvSpPr txBox="1"/>
          <p:nvPr/>
        </p:nvSpPr>
        <p:spPr>
          <a:xfrm>
            <a:off x="370425" y="61375"/>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1"/>
          <p:cNvSpPr txBox="1"/>
          <p:nvPr/>
        </p:nvSpPr>
        <p:spPr>
          <a:xfrm>
            <a:off x="370425" y="309577"/>
            <a:ext cx="7578300" cy="486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GB" sz="3000">
                <a:latin typeface="Times New Roman"/>
                <a:ea typeface="Times New Roman"/>
                <a:cs typeface="Times New Roman"/>
                <a:sym typeface="Times New Roman"/>
              </a:rPr>
              <a:t>A3. Instruments</a:t>
            </a:r>
            <a:br>
              <a:rPr b="1" lang="en-GB" sz="3000">
                <a:latin typeface="Times New Roman"/>
                <a:ea typeface="Times New Roman"/>
                <a:cs typeface="Times New Roman"/>
                <a:sym typeface="Times New Roman"/>
              </a:rPr>
            </a:br>
            <a:endParaRPr baseline="30000" sz="3000" strike="noStrike">
              <a:solidFill>
                <a:srgbClr val="000000"/>
              </a:solidFill>
              <a:latin typeface="Times New Roman"/>
              <a:ea typeface="Times New Roman"/>
              <a:cs typeface="Times New Roman"/>
              <a:sym typeface="Times New Roman"/>
            </a:endParaRPr>
          </a:p>
        </p:txBody>
      </p:sp>
      <p:sp>
        <p:nvSpPr>
          <p:cNvPr id="551" name="Google Shape;551;p71"/>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9/12/18</a:t>
            </a:r>
            <a:endParaRPr b="0" sz="800" strike="noStrike">
              <a:solidFill>
                <a:srgbClr val="000000"/>
              </a:solidFill>
              <a:latin typeface="Times New Roman"/>
              <a:ea typeface="Times New Roman"/>
              <a:cs typeface="Times New Roman"/>
              <a:sym typeface="Times New Roman"/>
            </a:endParaRPr>
          </a:p>
        </p:txBody>
      </p:sp>
      <p:sp>
        <p:nvSpPr>
          <p:cNvPr id="552" name="Google Shape;552;p71"/>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553" name="Google Shape;553;p71"/>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pic>
        <p:nvPicPr>
          <p:cNvPr id="554" name="Google Shape;554;p71"/>
          <p:cNvPicPr preferRelativeResize="0"/>
          <p:nvPr/>
        </p:nvPicPr>
        <p:blipFill>
          <a:blip r:embed="rId3">
            <a:alphaModFix/>
          </a:blip>
          <a:stretch>
            <a:fillRect/>
          </a:stretch>
        </p:blipFill>
        <p:spPr>
          <a:xfrm>
            <a:off x="302500" y="1656013"/>
            <a:ext cx="8224151" cy="2379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72"/>
          <p:cNvSpPr txBox="1"/>
          <p:nvPr/>
        </p:nvSpPr>
        <p:spPr>
          <a:xfrm>
            <a:off x="370425" y="61375"/>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2"/>
          <p:cNvSpPr txBox="1"/>
          <p:nvPr/>
        </p:nvSpPr>
        <p:spPr>
          <a:xfrm>
            <a:off x="653325" y="273777"/>
            <a:ext cx="7578300" cy="486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GB" sz="3000">
                <a:latin typeface="Times New Roman"/>
                <a:ea typeface="Times New Roman"/>
                <a:cs typeface="Times New Roman"/>
                <a:sym typeface="Times New Roman"/>
              </a:rPr>
              <a:t>A4. T Tauri Data</a:t>
            </a:r>
            <a:br>
              <a:rPr b="1" lang="en-GB" sz="3000">
                <a:latin typeface="Times New Roman"/>
                <a:ea typeface="Times New Roman"/>
                <a:cs typeface="Times New Roman"/>
                <a:sym typeface="Times New Roman"/>
              </a:rPr>
            </a:br>
            <a:endParaRPr baseline="30000" sz="3000" strike="noStrike">
              <a:solidFill>
                <a:srgbClr val="000000"/>
              </a:solidFill>
              <a:latin typeface="Times New Roman"/>
              <a:ea typeface="Times New Roman"/>
              <a:cs typeface="Times New Roman"/>
              <a:sym typeface="Times New Roman"/>
            </a:endParaRPr>
          </a:p>
        </p:txBody>
      </p:sp>
      <p:sp>
        <p:nvSpPr>
          <p:cNvPr id="561" name="Google Shape;561;p72"/>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9/12/18</a:t>
            </a:r>
            <a:endParaRPr b="0" sz="800" strike="noStrike">
              <a:solidFill>
                <a:srgbClr val="000000"/>
              </a:solidFill>
              <a:latin typeface="Times New Roman"/>
              <a:ea typeface="Times New Roman"/>
              <a:cs typeface="Times New Roman"/>
              <a:sym typeface="Times New Roman"/>
            </a:endParaRPr>
          </a:p>
        </p:txBody>
      </p:sp>
      <p:sp>
        <p:nvSpPr>
          <p:cNvPr id="562" name="Google Shape;562;p72"/>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563" name="Google Shape;563;p72"/>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pic>
        <p:nvPicPr>
          <p:cNvPr id="564" name="Google Shape;564;p72"/>
          <p:cNvPicPr preferRelativeResize="0"/>
          <p:nvPr/>
        </p:nvPicPr>
        <p:blipFill>
          <a:blip r:embed="rId3">
            <a:alphaModFix/>
          </a:blip>
          <a:stretch>
            <a:fillRect/>
          </a:stretch>
        </p:blipFill>
        <p:spPr>
          <a:xfrm>
            <a:off x="618375" y="967862"/>
            <a:ext cx="5905526" cy="38271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73"/>
          <p:cNvSpPr txBox="1"/>
          <p:nvPr/>
        </p:nvSpPr>
        <p:spPr>
          <a:xfrm>
            <a:off x="370425" y="61375"/>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3"/>
          <p:cNvSpPr txBox="1"/>
          <p:nvPr/>
        </p:nvSpPr>
        <p:spPr>
          <a:xfrm>
            <a:off x="231400" y="237650"/>
            <a:ext cx="8350200" cy="486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GB" sz="3000">
                <a:solidFill>
                  <a:schemeClr val="dk1"/>
                </a:solidFill>
                <a:latin typeface="Times New Roman"/>
                <a:ea typeface="Times New Roman"/>
                <a:cs typeface="Times New Roman"/>
                <a:sym typeface="Times New Roman"/>
              </a:rPr>
              <a:t>References</a:t>
            </a:r>
            <a:endParaRPr baseline="-25000" sz="3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3000">
              <a:latin typeface="Times New Roman"/>
              <a:ea typeface="Times New Roman"/>
              <a:cs typeface="Times New Roman"/>
              <a:sym typeface="Times New Roman"/>
            </a:endParaRPr>
          </a:p>
        </p:txBody>
      </p:sp>
      <p:sp>
        <p:nvSpPr>
          <p:cNvPr id="571" name="Google Shape;571;p73"/>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9/12/18</a:t>
            </a:r>
            <a:endParaRPr b="0" sz="800" strike="noStrike">
              <a:solidFill>
                <a:srgbClr val="000000"/>
              </a:solidFill>
              <a:latin typeface="Times New Roman"/>
              <a:ea typeface="Times New Roman"/>
              <a:cs typeface="Times New Roman"/>
              <a:sym typeface="Times New Roman"/>
            </a:endParaRPr>
          </a:p>
        </p:txBody>
      </p:sp>
      <p:sp>
        <p:nvSpPr>
          <p:cNvPr id="572" name="Google Shape;572;p73"/>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573" name="Google Shape;573;p73"/>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sp>
        <p:nvSpPr>
          <p:cNvPr id="574" name="Google Shape;574;p73"/>
          <p:cNvSpPr txBox="1"/>
          <p:nvPr/>
        </p:nvSpPr>
        <p:spPr>
          <a:xfrm>
            <a:off x="127850" y="1011550"/>
            <a:ext cx="8549100" cy="3794700"/>
          </a:xfrm>
          <a:prstGeom prst="rect">
            <a:avLst/>
          </a:prstGeom>
          <a:noFill/>
          <a:ln>
            <a:noFill/>
          </a:ln>
        </p:spPr>
        <p:txBody>
          <a:bodyPr anchorCtr="0" anchor="t" bIns="0" lIns="0" spcFirstLastPara="1" rIns="0" wrap="square" tIns="0">
            <a:noAutofit/>
          </a:bodyPr>
          <a:lstStyle/>
          <a:p>
            <a:pPr indent="457200" lvl="0" marL="0" rtl="0" algn="l">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BECKWITH, S. V. W.: Circumstellar Disks. In: LADA, C. J. (Hrsg.) ; KYLAFIS, N. D. (Hrsg.): NATO Advanced Science Institutes (ASI) Series C Bd. 540, 1999 (NATO Advanced Science Institutes (ASI) Series C), S. 579</a:t>
            </a:r>
            <a:endParaRPr>
              <a:solidFill>
                <a:schemeClr val="dk1"/>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BRUNNGRÄBER, R.: Beobachtbarkeit von ausgewählten Strukturen und Staubeigenschaften zirkumstellarer Scheiben in verschieden Entwicklungsstadien, Dissertation, CAU Kiel, 2018</a:t>
            </a:r>
            <a:endParaRPr>
              <a:solidFill>
                <a:schemeClr val="dk1"/>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COHEN, MARTIN AND EMERSON, J. P. AND BEICHMAN, C. A.: A reexamination of luminosity sources in T Tauri stars. I - Taurus-Auriga. In: Astrophysical Journal 339 (1989), S. 455–473</a:t>
            </a:r>
            <a:endParaRPr>
              <a:solidFill>
                <a:schemeClr val="dk1"/>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GREENE, T. P.: Protostars. In: American Scientist 89 (2001), S. 316–325</a:t>
            </a:r>
            <a:endParaRPr>
              <a:solidFill>
                <a:schemeClr val="dk1"/>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KARTTUNEN, H. ; KRÖGER, P. ; OJA, H. ; POUTANEN, M. ; DONNER, K. J.: Fundamental Astronomy. 6. Springer, 2017. http://dx.doi.org/https://doi.org/ 10.1007/978-3-662-53045-0. http://dx.doi.org/https://doi.org/10.1007/ 978-3-662-53045-0. – ISBN 978–3–662–53044–3</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	LYNDEN-BELL, D. ; PRINGLE, J.E.: The evolution of viscous disks and the origin of the nebular variables. </a:t>
            </a:r>
            <a:r>
              <a:rPr i="1" lang="en-GB">
                <a:solidFill>
                  <a:schemeClr val="dk1"/>
                </a:solidFill>
                <a:latin typeface="Times New Roman"/>
                <a:ea typeface="Times New Roman"/>
                <a:cs typeface="Times New Roman"/>
                <a:sym typeface="Times New Roman"/>
              </a:rPr>
              <a:t>Monthly Notices of the Royal Astronomical Society,</a:t>
            </a:r>
            <a:r>
              <a:rPr lang="en-GB">
                <a:solidFill>
                  <a:schemeClr val="dk1"/>
                </a:solidFill>
                <a:latin typeface="Times New Roman"/>
                <a:ea typeface="Times New Roman"/>
                <a:cs typeface="Times New Roman"/>
                <a:sym typeface="Times New Roman"/>
              </a:rPr>
              <a:t> 168:603-637, 1974</a:t>
            </a:r>
            <a:endParaRPr>
              <a:solidFill>
                <a:schemeClr val="dk1"/>
              </a:solidFill>
              <a:latin typeface="Times New Roman"/>
              <a:ea typeface="Times New Roman"/>
              <a:cs typeface="Times New Roman"/>
              <a:sym typeface="Times New Roman"/>
            </a:endParaRPr>
          </a:p>
          <a:p>
            <a:pPr indent="457200" lvl="0" marL="0" rtl="0" algn="l">
              <a:spcBef>
                <a:spcPts val="0"/>
              </a:spcBef>
              <a:spcAft>
                <a:spcPts val="0"/>
              </a:spcAft>
              <a:buNone/>
            </a:pPr>
            <a:r>
              <a:rPr lang="en-GB">
                <a:solidFill>
                  <a:schemeClr val="dk1"/>
                </a:solidFill>
                <a:latin typeface="Times New Roman"/>
                <a:ea typeface="Times New Roman"/>
                <a:cs typeface="Times New Roman"/>
                <a:sym typeface="Times New Roman"/>
              </a:rPr>
              <a:t>OBER, F.; WOLF, S.; URIBE, A.; KLAHR, H.: Tracing planet-induced structures in circumstellar disks using molecular lines, </a:t>
            </a:r>
            <a:r>
              <a:rPr i="1" lang="en-GB">
                <a:solidFill>
                  <a:schemeClr val="dk1"/>
                </a:solidFill>
                <a:latin typeface="Times New Roman"/>
                <a:ea typeface="Times New Roman"/>
                <a:cs typeface="Times New Roman"/>
                <a:sym typeface="Times New Roman"/>
              </a:rPr>
              <a:t>Astronomy &amp; Astrophysics</a:t>
            </a:r>
            <a:r>
              <a:rPr lang="en-GB">
                <a:solidFill>
                  <a:schemeClr val="dk1"/>
                </a:solidFill>
                <a:latin typeface="Times New Roman"/>
                <a:ea typeface="Times New Roman"/>
                <a:cs typeface="Times New Roman"/>
                <a:sym typeface="Times New Roman"/>
              </a:rPr>
              <a:t>, 601, May 2017</a:t>
            </a:r>
            <a:endParaRPr>
              <a:solidFill>
                <a:schemeClr val="dk1"/>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PERCY, J.R.: Understanding Variable Stars, ISBN: 9780521232531, 2007	</a:t>
            </a:r>
            <a:endParaRPr>
              <a:solidFill>
                <a:schemeClr val="dk1"/>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SHAKURA, N. ; SUNYAEV, R.: Black holes in binary systems. Observational appearance. </a:t>
            </a:r>
            <a:r>
              <a:rPr i="1" lang="en-GB">
                <a:solidFill>
                  <a:schemeClr val="dk1"/>
                </a:solidFill>
                <a:latin typeface="Times New Roman"/>
                <a:ea typeface="Times New Roman"/>
                <a:cs typeface="Times New Roman"/>
                <a:sym typeface="Times New Roman"/>
              </a:rPr>
              <a:t>Astronomy &amp; Astrophysics, </a:t>
            </a:r>
            <a:r>
              <a:rPr lang="en-GB">
                <a:solidFill>
                  <a:schemeClr val="dk1"/>
                </a:solidFill>
                <a:latin typeface="Times New Roman"/>
                <a:ea typeface="Times New Roman"/>
                <a:cs typeface="Times New Roman"/>
                <a:sym typeface="Times New Roman"/>
              </a:rPr>
              <a:t>24:337-355, 1973</a:t>
            </a:r>
            <a:endParaRPr>
              <a:solidFill>
                <a:schemeClr val="dk1"/>
              </a:solidFill>
              <a:latin typeface="Times New Roman"/>
              <a:ea typeface="Times New Roman"/>
              <a:cs typeface="Times New Roman"/>
              <a:sym typeface="Times New Roman"/>
            </a:endParaRPr>
          </a:p>
          <a:p>
            <a:pPr indent="45720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4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42"/>
          <p:cNvSpPr txBox="1"/>
          <p:nvPr/>
        </p:nvSpPr>
        <p:spPr>
          <a:xfrm>
            <a:off x="370425" y="61375"/>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2"/>
          <p:cNvSpPr txBox="1"/>
          <p:nvPr/>
        </p:nvSpPr>
        <p:spPr>
          <a:xfrm>
            <a:off x="267550" y="273827"/>
            <a:ext cx="7578300" cy="541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GB" sz="2400">
                <a:latin typeface="Times New Roman"/>
                <a:ea typeface="Times New Roman"/>
                <a:cs typeface="Times New Roman"/>
                <a:sym typeface="Times New Roman"/>
              </a:rPr>
              <a:t>Luminosity variability</a:t>
            </a:r>
            <a:endParaRPr b="1" sz="2400" strike="noStrike">
              <a:solidFill>
                <a:srgbClr val="000000"/>
              </a:solidFill>
              <a:latin typeface="Times New Roman"/>
              <a:ea typeface="Times New Roman"/>
              <a:cs typeface="Times New Roman"/>
              <a:sym typeface="Times New Roman"/>
            </a:endParaRPr>
          </a:p>
        </p:txBody>
      </p:sp>
      <p:sp>
        <p:nvSpPr>
          <p:cNvPr id="204" name="Google Shape;204;p42"/>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9/12/18</a:t>
            </a:r>
            <a:endParaRPr b="0" sz="800" strike="noStrike">
              <a:solidFill>
                <a:srgbClr val="000000"/>
              </a:solidFill>
              <a:latin typeface="Times New Roman"/>
              <a:ea typeface="Times New Roman"/>
              <a:cs typeface="Times New Roman"/>
              <a:sym typeface="Times New Roman"/>
            </a:endParaRPr>
          </a:p>
        </p:txBody>
      </p:sp>
      <p:sp>
        <p:nvSpPr>
          <p:cNvPr id="205" name="Google Shape;205;p42"/>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206" name="Google Shape;206;p42"/>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pic>
        <p:nvPicPr>
          <p:cNvPr id="207" name="Google Shape;207;p42"/>
          <p:cNvPicPr preferRelativeResize="0"/>
          <p:nvPr/>
        </p:nvPicPr>
        <p:blipFill>
          <a:blip r:embed="rId3">
            <a:alphaModFix/>
          </a:blip>
          <a:stretch>
            <a:fillRect/>
          </a:stretch>
        </p:blipFill>
        <p:spPr>
          <a:xfrm>
            <a:off x="0" y="972625"/>
            <a:ext cx="6627553" cy="3958924"/>
          </a:xfrm>
          <a:prstGeom prst="rect">
            <a:avLst/>
          </a:prstGeom>
          <a:noFill/>
          <a:ln>
            <a:noFill/>
          </a:ln>
        </p:spPr>
      </p:pic>
      <p:sp>
        <p:nvSpPr>
          <p:cNvPr id="208" name="Google Shape;208;p42"/>
          <p:cNvSpPr txBox="1"/>
          <p:nvPr/>
        </p:nvSpPr>
        <p:spPr>
          <a:xfrm>
            <a:off x="6627550" y="932100"/>
            <a:ext cx="1995000" cy="19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Figure 2: </a:t>
            </a:r>
            <a:r>
              <a:rPr lang="en-GB"/>
              <a:t>Herbig-Haro object </a:t>
            </a:r>
            <a:r>
              <a:rPr b="1" lang="en-GB"/>
              <a:t>(HH) 212</a:t>
            </a:r>
            <a:r>
              <a:rPr lang="en-GB"/>
              <a:t>, located in Horsehead Nebula star-forming region.</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GB"/>
              <a:t>Credit: </a:t>
            </a:r>
            <a:r>
              <a:rPr lang="en-GB"/>
              <a:t>ESO/M. McCaughrean</a:t>
            </a:r>
            <a:endParaRPr/>
          </a:p>
        </p:txBody>
      </p:sp>
      <p:pic>
        <p:nvPicPr>
          <p:cNvPr id="209" name="Google Shape;209;p42"/>
          <p:cNvPicPr preferRelativeResize="0"/>
          <p:nvPr/>
        </p:nvPicPr>
        <p:blipFill>
          <a:blip r:embed="rId4">
            <a:alphaModFix/>
          </a:blip>
          <a:stretch>
            <a:fillRect/>
          </a:stretch>
        </p:blipFill>
        <p:spPr>
          <a:xfrm>
            <a:off x="6627549" y="3321075"/>
            <a:ext cx="1995000" cy="57537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43"/>
          <p:cNvSpPr txBox="1"/>
          <p:nvPr/>
        </p:nvSpPr>
        <p:spPr>
          <a:xfrm>
            <a:off x="370425" y="61375"/>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3"/>
          <p:cNvSpPr txBox="1"/>
          <p:nvPr/>
        </p:nvSpPr>
        <p:spPr>
          <a:xfrm>
            <a:off x="267550" y="273827"/>
            <a:ext cx="7578300" cy="486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GB" sz="3000">
                <a:latin typeface="Times New Roman"/>
                <a:ea typeface="Times New Roman"/>
                <a:cs typeface="Times New Roman"/>
                <a:sym typeface="Times New Roman"/>
              </a:rPr>
              <a:t>The curious case of DR Tau</a:t>
            </a:r>
            <a:endParaRPr baseline="30000" sz="3000" strike="noStrike">
              <a:solidFill>
                <a:srgbClr val="000000"/>
              </a:solidFill>
              <a:latin typeface="Times New Roman"/>
              <a:ea typeface="Times New Roman"/>
              <a:cs typeface="Times New Roman"/>
              <a:sym typeface="Times New Roman"/>
            </a:endParaRPr>
          </a:p>
        </p:txBody>
      </p:sp>
      <p:sp>
        <p:nvSpPr>
          <p:cNvPr id="216" name="Google Shape;216;p43"/>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n-GB" sz="800">
                <a:solidFill>
                  <a:schemeClr val="lt1"/>
                </a:solidFill>
                <a:latin typeface="Verdana"/>
                <a:ea typeface="Verdana"/>
                <a:cs typeface="Verdana"/>
                <a:sym typeface="Verdana"/>
              </a:rPr>
              <a:t>26/03/19</a:t>
            </a:r>
            <a:endParaRPr b="0" sz="800" strike="noStrike">
              <a:solidFill>
                <a:srgbClr val="000000"/>
              </a:solidFill>
              <a:latin typeface="Times New Roman"/>
              <a:ea typeface="Times New Roman"/>
              <a:cs typeface="Times New Roman"/>
              <a:sym typeface="Times New Roman"/>
            </a:endParaRPr>
          </a:p>
        </p:txBody>
      </p:sp>
      <p:sp>
        <p:nvSpPr>
          <p:cNvPr id="217" name="Google Shape;217;p43"/>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218" name="Google Shape;218;p43"/>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pic>
        <p:nvPicPr>
          <p:cNvPr id="219" name="Google Shape;219;p43"/>
          <p:cNvPicPr preferRelativeResize="0"/>
          <p:nvPr/>
        </p:nvPicPr>
        <p:blipFill>
          <a:blip r:embed="rId3">
            <a:alphaModFix/>
          </a:blip>
          <a:stretch>
            <a:fillRect/>
          </a:stretch>
        </p:blipFill>
        <p:spPr>
          <a:xfrm>
            <a:off x="55175" y="981900"/>
            <a:ext cx="5567800" cy="3862324"/>
          </a:xfrm>
          <a:prstGeom prst="rect">
            <a:avLst/>
          </a:prstGeom>
          <a:noFill/>
          <a:ln>
            <a:noFill/>
          </a:ln>
        </p:spPr>
      </p:pic>
      <p:pic>
        <p:nvPicPr>
          <p:cNvPr id="220" name="Google Shape;220;p43"/>
          <p:cNvPicPr preferRelativeResize="0"/>
          <p:nvPr/>
        </p:nvPicPr>
        <p:blipFill>
          <a:blip r:embed="rId4">
            <a:alphaModFix/>
          </a:blip>
          <a:stretch>
            <a:fillRect/>
          </a:stretch>
        </p:blipFill>
        <p:spPr>
          <a:xfrm>
            <a:off x="5736223" y="1265113"/>
            <a:ext cx="2737450" cy="3295900"/>
          </a:xfrm>
          <a:prstGeom prst="rect">
            <a:avLst/>
          </a:prstGeom>
          <a:noFill/>
          <a:ln>
            <a:noFill/>
          </a:ln>
        </p:spPr>
      </p:pic>
      <p:sp>
        <p:nvSpPr>
          <p:cNvPr id="221" name="Google Shape;221;p43"/>
          <p:cNvSpPr txBox="1"/>
          <p:nvPr/>
        </p:nvSpPr>
        <p:spPr>
          <a:xfrm>
            <a:off x="5795000" y="4561000"/>
            <a:ext cx="27939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Model B, </a:t>
            </a:r>
            <a:r>
              <a:rPr lang="en-GB"/>
              <a:t>R. Brunngräber, 2018</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44"/>
          <p:cNvSpPr txBox="1"/>
          <p:nvPr/>
        </p:nvSpPr>
        <p:spPr>
          <a:xfrm>
            <a:off x="370425" y="61375"/>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4"/>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n-GB" sz="800">
                <a:solidFill>
                  <a:schemeClr val="lt1"/>
                </a:solidFill>
                <a:latin typeface="Verdana"/>
                <a:ea typeface="Verdana"/>
                <a:cs typeface="Verdana"/>
                <a:sym typeface="Verdana"/>
              </a:rPr>
              <a:t>26/03/19</a:t>
            </a:r>
            <a:endParaRPr b="0" sz="800" strike="noStrike">
              <a:solidFill>
                <a:srgbClr val="000000"/>
              </a:solidFill>
              <a:latin typeface="Times New Roman"/>
              <a:ea typeface="Times New Roman"/>
              <a:cs typeface="Times New Roman"/>
              <a:sym typeface="Times New Roman"/>
            </a:endParaRPr>
          </a:p>
        </p:txBody>
      </p:sp>
      <p:sp>
        <p:nvSpPr>
          <p:cNvPr id="228" name="Google Shape;228;p44"/>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229" name="Google Shape;229;p44"/>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pic>
        <p:nvPicPr>
          <p:cNvPr id="230" name="Google Shape;230;p44"/>
          <p:cNvPicPr preferRelativeResize="0"/>
          <p:nvPr/>
        </p:nvPicPr>
        <p:blipFill rotWithShape="1">
          <a:blip r:embed="rId3">
            <a:alphaModFix/>
          </a:blip>
          <a:srcRect b="10937" l="0" r="0" t="10937"/>
          <a:stretch/>
        </p:blipFill>
        <p:spPr>
          <a:xfrm>
            <a:off x="0" y="1157313"/>
            <a:ext cx="6421901" cy="3352975"/>
          </a:xfrm>
          <a:prstGeom prst="rect">
            <a:avLst/>
          </a:prstGeom>
          <a:noFill/>
          <a:ln>
            <a:noFill/>
          </a:ln>
        </p:spPr>
      </p:pic>
      <p:sp>
        <p:nvSpPr>
          <p:cNvPr id="231" name="Google Shape;231;p44"/>
          <p:cNvSpPr txBox="1"/>
          <p:nvPr/>
        </p:nvSpPr>
        <p:spPr>
          <a:xfrm>
            <a:off x="151700" y="174850"/>
            <a:ext cx="55752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400">
                <a:solidFill>
                  <a:schemeClr val="dk1"/>
                </a:solidFill>
                <a:latin typeface="Times New Roman"/>
                <a:ea typeface="Times New Roman"/>
                <a:cs typeface="Times New Roman"/>
                <a:sym typeface="Times New Roman"/>
              </a:rPr>
              <a:t>Circumstellar disks</a:t>
            </a:r>
            <a:endParaRPr b="1" sz="3000">
              <a:latin typeface="Times New Roman"/>
              <a:ea typeface="Times New Roman"/>
              <a:cs typeface="Times New Roman"/>
              <a:sym typeface="Times New Roman"/>
            </a:endParaRPr>
          </a:p>
        </p:txBody>
      </p:sp>
      <p:sp>
        <p:nvSpPr>
          <p:cNvPr id="232" name="Google Shape;232;p44"/>
          <p:cNvSpPr txBox="1"/>
          <p:nvPr/>
        </p:nvSpPr>
        <p:spPr>
          <a:xfrm>
            <a:off x="50" y="4510275"/>
            <a:ext cx="6421800" cy="3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1200">
                <a:solidFill>
                  <a:schemeClr val="dk1"/>
                </a:solidFill>
              </a:rPr>
              <a:t>Figure 3: </a:t>
            </a:r>
            <a:r>
              <a:rPr lang="en-GB" sz="1200">
                <a:solidFill>
                  <a:schemeClr val="dk1"/>
                </a:solidFill>
              </a:rPr>
              <a:t>Circumstellar disk </a:t>
            </a:r>
            <a:r>
              <a:rPr b="1" lang="en-GB" sz="1200">
                <a:solidFill>
                  <a:schemeClr val="dk1"/>
                </a:solidFill>
              </a:rPr>
              <a:t>Credit: </a:t>
            </a:r>
            <a:r>
              <a:rPr lang="en-GB" sz="1200">
                <a:solidFill>
                  <a:schemeClr val="dk1"/>
                </a:solidFill>
              </a:rPr>
              <a:t>ESO/L. Calçada/M. Kornmesser</a:t>
            </a:r>
            <a:endParaRPr sz="1200">
              <a:solidFill>
                <a:schemeClr val="dk1"/>
              </a:solidFill>
            </a:endParaRPr>
          </a:p>
          <a:p>
            <a:pPr indent="0" lvl="0" marL="0" rtl="0" algn="l">
              <a:spcBef>
                <a:spcPts val="0"/>
              </a:spcBef>
              <a:spcAft>
                <a:spcPts val="0"/>
              </a:spcAft>
              <a:buNone/>
            </a:pPr>
            <a:r>
              <a:t/>
            </a:r>
            <a:endParaRPr b="1" sz="1800">
              <a:solidFill>
                <a:srgbClr val="0000FF"/>
              </a:solidFill>
              <a:latin typeface="Times New Roman"/>
              <a:ea typeface="Times New Roman"/>
              <a:cs typeface="Times New Roman"/>
              <a:sym typeface="Times New Roman"/>
            </a:endParaRPr>
          </a:p>
        </p:txBody>
      </p:sp>
      <p:pic>
        <p:nvPicPr>
          <p:cNvPr id="233" name="Google Shape;233;p44"/>
          <p:cNvPicPr preferRelativeResize="0"/>
          <p:nvPr/>
        </p:nvPicPr>
        <p:blipFill>
          <a:blip r:embed="rId4">
            <a:alphaModFix/>
          </a:blip>
          <a:stretch>
            <a:fillRect/>
          </a:stretch>
        </p:blipFill>
        <p:spPr>
          <a:xfrm>
            <a:off x="6456376" y="1157325"/>
            <a:ext cx="2265600" cy="2269376"/>
          </a:xfrm>
          <a:prstGeom prst="rect">
            <a:avLst/>
          </a:prstGeom>
          <a:noFill/>
          <a:ln>
            <a:noFill/>
          </a:ln>
        </p:spPr>
      </p:pic>
      <p:sp>
        <p:nvSpPr>
          <p:cNvPr id="234" name="Google Shape;234;p44"/>
          <p:cNvSpPr txBox="1"/>
          <p:nvPr/>
        </p:nvSpPr>
        <p:spPr>
          <a:xfrm>
            <a:off x="6456275" y="3426700"/>
            <a:ext cx="2265600" cy="12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100">
                <a:solidFill>
                  <a:schemeClr val="dk1"/>
                </a:solidFill>
              </a:rPr>
              <a:t>Figure 4: </a:t>
            </a:r>
            <a:r>
              <a:rPr b="1" lang="en-GB" sz="1100">
                <a:solidFill>
                  <a:schemeClr val="dk1"/>
                </a:solidFill>
              </a:rPr>
              <a:t>V883 Orionis</a:t>
            </a:r>
            <a:r>
              <a:rPr lang="en-GB" sz="1100">
                <a:solidFill>
                  <a:schemeClr val="dk1"/>
                </a:solidFill>
              </a:rPr>
              <a:t> [ALMA in long-baseline mode].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b="1" lang="en-GB" sz="1100">
                <a:solidFill>
                  <a:schemeClr val="dk1"/>
                </a:solidFill>
              </a:rPr>
              <a:t>Credit:</a:t>
            </a:r>
            <a:r>
              <a:rPr lang="en-GB" sz="1100">
                <a:solidFill>
                  <a:schemeClr val="dk1"/>
                </a:solidFill>
              </a:rPr>
              <a:t>ALMA (ESO/NAOJ/NRAO)/L. Cieza</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b="1" sz="1200">
              <a:solidFill>
                <a:schemeClr val="dk1"/>
              </a:solidFill>
            </a:endParaRPr>
          </a:p>
          <a:p>
            <a:pPr indent="0" lvl="0" marL="0" rtl="0" algn="l">
              <a:spcBef>
                <a:spcPts val="0"/>
              </a:spcBef>
              <a:spcAft>
                <a:spcPts val="0"/>
              </a:spcAft>
              <a:buNone/>
            </a:pPr>
            <a:r>
              <a:t/>
            </a:r>
            <a:endParaRPr b="1" sz="1800">
              <a:solidFill>
                <a:srgbClr val="0000FF"/>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5"/>
          <p:cNvSpPr txBox="1"/>
          <p:nvPr/>
        </p:nvSpPr>
        <p:spPr>
          <a:xfrm>
            <a:off x="370425" y="61375"/>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5"/>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n-GB" sz="800">
                <a:solidFill>
                  <a:schemeClr val="lt1"/>
                </a:solidFill>
                <a:latin typeface="Verdana"/>
                <a:ea typeface="Verdana"/>
                <a:cs typeface="Verdana"/>
                <a:sym typeface="Verdana"/>
              </a:rPr>
              <a:t>26/03/19</a:t>
            </a:r>
            <a:endParaRPr b="0" sz="800" strike="noStrike">
              <a:solidFill>
                <a:srgbClr val="000000"/>
              </a:solidFill>
              <a:latin typeface="Times New Roman"/>
              <a:ea typeface="Times New Roman"/>
              <a:cs typeface="Times New Roman"/>
              <a:sym typeface="Times New Roman"/>
            </a:endParaRPr>
          </a:p>
        </p:txBody>
      </p:sp>
      <p:sp>
        <p:nvSpPr>
          <p:cNvPr id="241" name="Google Shape;241;p45"/>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242" name="Google Shape;242;p45"/>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sp>
        <p:nvSpPr>
          <p:cNvPr id="243" name="Google Shape;243;p45"/>
          <p:cNvSpPr txBox="1"/>
          <p:nvPr/>
        </p:nvSpPr>
        <p:spPr>
          <a:xfrm>
            <a:off x="151700" y="174850"/>
            <a:ext cx="55752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400">
                <a:solidFill>
                  <a:schemeClr val="dk1"/>
                </a:solidFill>
                <a:latin typeface="Times New Roman"/>
                <a:ea typeface="Times New Roman"/>
                <a:cs typeface="Times New Roman"/>
                <a:sym typeface="Times New Roman"/>
              </a:rPr>
              <a:t>Circumstellar disks</a:t>
            </a:r>
            <a:endParaRPr b="1" sz="3000">
              <a:latin typeface="Times New Roman"/>
              <a:ea typeface="Times New Roman"/>
              <a:cs typeface="Times New Roman"/>
              <a:sym typeface="Times New Roman"/>
            </a:endParaRPr>
          </a:p>
        </p:txBody>
      </p:sp>
      <p:pic>
        <p:nvPicPr>
          <p:cNvPr id="244" name="Google Shape;244;p45"/>
          <p:cNvPicPr preferRelativeResize="0"/>
          <p:nvPr/>
        </p:nvPicPr>
        <p:blipFill>
          <a:blip r:embed="rId3">
            <a:alphaModFix/>
          </a:blip>
          <a:stretch>
            <a:fillRect/>
          </a:stretch>
        </p:blipFill>
        <p:spPr>
          <a:xfrm>
            <a:off x="274175" y="1019625"/>
            <a:ext cx="6624399" cy="3862376"/>
          </a:xfrm>
          <a:prstGeom prst="rect">
            <a:avLst/>
          </a:prstGeom>
          <a:noFill/>
          <a:ln>
            <a:noFill/>
          </a:ln>
        </p:spPr>
      </p:pic>
      <p:sp>
        <p:nvSpPr>
          <p:cNvPr id="245" name="Google Shape;245;p45"/>
          <p:cNvSpPr txBox="1"/>
          <p:nvPr/>
        </p:nvSpPr>
        <p:spPr>
          <a:xfrm>
            <a:off x="7474025" y="4548925"/>
            <a:ext cx="13110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rPr>
              <a:t>Credit: </a:t>
            </a:r>
            <a:r>
              <a:rPr lang="en-GB">
                <a:solidFill>
                  <a:schemeClr val="dk1"/>
                </a:solidFill>
              </a:rPr>
              <a:t>ESO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6"/>
          <p:cNvSpPr txBox="1"/>
          <p:nvPr/>
        </p:nvSpPr>
        <p:spPr>
          <a:xfrm>
            <a:off x="370425" y="61375"/>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6"/>
          <p:cNvSpPr txBox="1"/>
          <p:nvPr/>
        </p:nvSpPr>
        <p:spPr>
          <a:xfrm>
            <a:off x="295250" y="273777"/>
            <a:ext cx="7578300" cy="486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GB" sz="3000">
                <a:latin typeface="Times New Roman"/>
                <a:ea typeface="Times New Roman"/>
                <a:cs typeface="Times New Roman"/>
                <a:sym typeface="Times New Roman"/>
              </a:rPr>
              <a:t>Protoplanetary disk model </a:t>
            </a:r>
            <a:r>
              <a:rPr b="1" baseline="30000" lang="en-GB" sz="3000" u="sng">
                <a:solidFill>
                  <a:schemeClr val="hlink"/>
                </a:solidFill>
                <a:latin typeface="Times New Roman"/>
                <a:ea typeface="Times New Roman"/>
                <a:cs typeface="Times New Roman"/>
                <a:sym typeface="Times New Roman"/>
                <a:hlinkClick action="ppaction://hlinkshowjump?jump=lastslide"/>
              </a:rPr>
              <a:t>[5]</a:t>
            </a:r>
            <a:endParaRPr baseline="30000" sz="3000" strike="noStrike">
              <a:solidFill>
                <a:srgbClr val="000000"/>
              </a:solidFill>
              <a:latin typeface="Times New Roman"/>
              <a:ea typeface="Times New Roman"/>
              <a:cs typeface="Times New Roman"/>
              <a:sym typeface="Times New Roman"/>
            </a:endParaRPr>
          </a:p>
        </p:txBody>
      </p:sp>
      <p:sp>
        <p:nvSpPr>
          <p:cNvPr id="252" name="Google Shape;252;p46"/>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n-GB" sz="800">
                <a:solidFill>
                  <a:schemeClr val="lt1"/>
                </a:solidFill>
                <a:latin typeface="Verdana"/>
                <a:ea typeface="Verdana"/>
                <a:cs typeface="Verdana"/>
                <a:sym typeface="Verdana"/>
              </a:rPr>
              <a:t>26/03/19</a:t>
            </a:r>
            <a:endParaRPr b="0" sz="800" strike="noStrike">
              <a:solidFill>
                <a:srgbClr val="000000"/>
              </a:solidFill>
              <a:latin typeface="Times New Roman"/>
              <a:ea typeface="Times New Roman"/>
              <a:cs typeface="Times New Roman"/>
              <a:sym typeface="Times New Roman"/>
            </a:endParaRPr>
          </a:p>
        </p:txBody>
      </p:sp>
      <p:sp>
        <p:nvSpPr>
          <p:cNvPr id="253" name="Google Shape;253;p46"/>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254" name="Google Shape;254;p46"/>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sp>
        <p:nvSpPr>
          <p:cNvPr id="255" name="Google Shape;255;p46"/>
          <p:cNvSpPr txBox="1"/>
          <p:nvPr/>
        </p:nvSpPr>
        <p:spPr>
          <a:xfrm>
            <a:off x="1488513" y="4305000"/>
            <a:ext cx="51918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Figure 5: </a:t>
            </a:r>
            <a:r>
              <a:rPr lang="en-GB"/>
              <a:t>Flaring disk in xz plane. </a:t>
            </a:r>
            <a:r>
              <a:rPr b="1" lang="en-GB"/>
              <a:t>Credit: </a:t>
            </a:r>
            <a:r>
              <a:rPr lang="en-GB"/>
              <a:t>Beckwith, 1999 (adaptation in blue)</a:t>
            </a:r>
            <a:endParaRPr/>
          </a:p>
        </p:txBody>
      </p:sp>
      <p:pic>
        <p:nvPicPr>
          <p:cNvPr id="256" name="Google Shape;256;p46"/>
          <p:cNvPicPr preferRelativeResize="0"/>
          <p:nvPr/>
        </p:nvPicPr>
        <p:blipFill>
          <a:blip r:embed="rId3">
            <a:alphaModFix/>
          </a:blip>
          <a:stretch>
            <a:fillRect/>
          </a:stretch>
        </p:blipFill>
        <p:spPr>
          <a:xfrm>
            <a:off x="602176" y="980575"/>
            <a:ext cx="7192799" cy="31884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7"/>
          <p:cNvSpPr txBox="1"/>
          <p:nvPr/>
        </p:nvSpPr>
        <p:spPr>
          <a:xfrm>
            <a:off x="370425" y="61375"/>
            <a:ext cx="2793900" cy="698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7"/>
          <p:cNvSpPr txBox="1"/>
          <p:nvPr/>
        </p:nvSpPr>
        <p:spPr>
          <a:xfrm>
            <a:off x="267550" y="273827"/>
            <a:ext cx="7578300" cy="486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GB" sz="3000">
                <a:latin typeface="Times New Roman"/>
                <a:ea typeface="Times New Roman"/>
                <a:cs typeface="Times New Roman"/>
                <a:sym typeface="Times New Roman"/>
              </a:rPr>
              <a:t>Disk density distribution</a:t>
            </a:r>
            <a:br>
              <a:rPr b="1" lang="en-GB" sz="3000">
                <a:latin typeface="Times New Roman"/>
                <a:ea typeface="Times New Roman"/>
                <a:cs typeface="Times New Roman"/>
                <a:sym typeface="Times New Roman"/>
              </a:rPr>
            </a:br>
            <a:endParaRPr baseline="30000" sz="3000" strike="noStrike">
              <a:solidFill>
                <a:srgbClr val="000000"/>
              </a:solidFill>
              <a:latin typeface="Times New Roman"/>
              <a:ea typeface="Times New Roman"/>
              <a:cs typeface="Times New Roman"/>
              <a:sym typeface="Times New Roman"/>
            </a:endParaRPr>
          </a:p>
        </p:txBody>
      </p:sp>
      <p:sp>
        <p:nvSpPr>
          <p:cNvPr id="263" name="Google Shape;263;p47"/>
          <p:cNvSpPr txBox="1"/>
          <p:nvPr/>
        </p:nvSpPr>
        <p:spPr>
          <a:xfrm>
            <a:off x="468360" y="4931550"/>
            <a:ext cx="671100" cy="2118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None/>
            </a:pPr>
            <a:r>
              <a:rPr lang="en-GB" sz="800">
                <a:solidFill>
                  <a:srgbClr val="FFFFFF"/>
                </a:solidFill>
                <a:latin typeface="Verdana"/>
                <a:ea typeface="Verdana"/>
                <a:cs typeface="Verdana"/>
                <a:sym typeface="Verdana"/>
              </a:rPr>
              <a:t>26</a:t>
            </a:r>
            <a:r>
              <a:rPr b="0" lang="en-GB" sz="800" strike="noStrike">
                <a:solidFill>
                  <a:srgbClr val="FFFFFF"/>
                </a:solidFill>
                <a:latin typeface="Verdana"/>
                <a:ea typeface="Verdana"/>
                <a:cs typeface="Verdana"/>
                <a:sym typeface="Verdana"/>
              </a:rPr>
              <a:t>/</a:t>
            </a:r>
            <a:r>
              <a:rPr lang="en-GB" sz="800">
                <a:solidFill>
                  <a:srgbClr val="FFFFFF"/>
                </a:solidFill>
                <a:latin typeface="Verdana"/>
                <a:ea typeface="Verdana"/>
                <a:cs typeface="Verdana"/>
                <a:sym typeface="Verdana"/>
              </a:rPr>
              <a:t>03</a:t>
            </a:r>
            <a:r>
              <a:rPr b="0" lang="en-GB" sz="800" strike="noStrike">
                <a:solidFill>
                  <a:srgbClr val="FFFFFF"/>
                </a:solidFill>
                <a:latin typeface="Verdana"/>
                <a:ea typeface="Verdana"/>
                <a:cs typeface="Verdana"/>
                <a:sym typeface="Verdana"/>
              </a:rPr>
              <a:t>/1</a:t>
            </a:r>
            <a:r>
              <a:rPr lang="en-GB" sz="800">
                <a:solidFill>
                  <a:srgbClr val="FFFFFF"/>
                </a:solidFill>
                <a:latin typeface="Verdana"/>
                <a:ea typeface="Verdana"/>
                <a:cs typeface="Verdana"/>
                <a:sym typeface="Verdana"/>
              </a:rPr>
              <a:t>9</a:t>
            </a:r>
            <a:endParaRPr b="0" sz="800" strike="noStrike">
              <a:solidFill>
                <a:srgbClr val="000000"/>
              </a:solidFill>
              <a:latin typeface="Times New Roman"/>
              <a:ea typeface="Times New Roman"/>
              <a:cs typeface="Times New Roman"/>
              <a:sym typeface="Times New Roman"/>
            </a:endParaRPr>
          </a:p>
        </p:txBody>
      </p:sp>
      <p:sp>
        <p:nvSpPr>
          <p:cNvPr id="264" name="Google Shape;264;p47"/>
          <p:cNvSpPr txBox="1"/>
          <p:nvPr/>
        </p:nvSpPr>
        <p:spPr>
          <a:xfrm>
            <a:off x="1139760" y="4926960"/>
            <a:ext cx="7192800" cy="216300"/>
          </a:xfrm>
          <a:prstGeom prst="rect">
            <a:avLst/>
          </a:prstGeom>
          <a:noFill/>
          <a:ln>
            <a:noFill/>
          </a:ln>
        </p:spPr>
        <p:txBody>
          <a:bodyPr anchorCtr="0" anchor="ctr" bIns="45700" lIns="0" spcFirstLastPara="1" rIns="91425" wrap="square" tIns="45700">
            <a:noAutofit/>
          </a:bodyPr>
          <a:lstStyle/>
          <a:p>
            <a:pPr indent="-518760" lvl="0" marL="519120" marR="0" rtl="0" algn="l">
              <a:lnSpc>
                <a:spcPct val="100000"/>
              </a:lnSpc>
              <a:spcBef>
                <a:spcPts val="0"/>
              </a:spcBef>
              <a:spcAft>
                <a:spcPts val="0"/>
              </a:spcAft>
              <a:buNone/>
            </a:pPr>
            <a:r>
              <a:rPr b="0" lang="en-GB" sz="800" strike="noStrike">
                <a:solidFill>
                  <a:srgbClr val="FFFFFF"/>
                </a:solidFill>
                <a:latin typeface="Verdana"/>
                <a:ea typeface="Verdana"/>
                <a:cs typeface="Verdana"/>
                <a:sym typeface="Verdana"/>
              </a:rPr>
              <a:t>©  2009  </a:t>
            </a:r>
            <a:r>
              <a:rPr b="1" lang="en-GB" sz="800" strike="noStrike">
                <a:solidFill>
                  <a:srgbClr val="FFFFFF"/>
                </a:solidFill>
                <a:latin typeface="Verdana"/>
                <a:ea typeface="Verdana"/>
                <a:cs typeface="Verdana"/>
                <a:sym typeface="Verdana"/>
              </a:rPr>
              <a:t>UNIVERSITÄT ROSTOCK  </a:t>
            </a:r>
            <a:r>
              <a:rPr b="0" lang="en-GB" sz="800" strike="noStrike">
                <a:solidFill>
                  <a:srgbClr val="FFFFFF"/>
                </a:solidFill>
                <a:latin typeface="Verdana"/>
                <a:ea typeface="Verdana"/>
                <a:cs typeface="Verdana"/>
                <a:sym typeface="Verdana"/>
              </a:rPr>
              <a:t>|  </a:t>
            </a:r>
            <a:r>
              <a:rPr b="0" lang="en-GB" sz="800" cap="none" strike="noStrike">
                <a:solidFill>
                  <a:srgbClr val="FFFFFF"/>
                </a:solidFill>
                <a:latin typeface="Verdana"/>
                <a:ea typeface="Verdana"/>
                <a:cs typeface="Verdana"/>
                <a:sym typeface="Verdana"/>
              </a:rPr>
              <a:t>FAKULTÄT  FÜR INFORMATIK UND ELEKTROTECHNIK</a:t>
            </a:r>
            <a:endParaRPr b="0" sz="800" strike="noStrike">
              <a:solidFill>
                <a:srgbClr val="000000"/>
              </a:solidFill>
              <a:latin typeface="Times New Roman"/>
              <a:ea typeface="Times New Roman"/>
              <a:cs typeface="Times New Roman"/>
              <a:sym typeface="Times New Roman"/>
            </a:endParaRPr>
          </a:p>
        </p:txBody>
      </p:sp>
      <p:sp>
        <p:nvSpPr>
          <p:cNvPr id="265" name="Google Shape;265;p47"/>
          <p:cNvSpPr txBox="1"/>
          <p:nvPr/>
        </p:nvSpPr>
        <p:spPr>
          <a:xfrm>
            <a:off x="8332920" y="4926960"/>
            <a:ext cx="452100" cy="2163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lang="en-GB" sz="800" strike="noStrike">
                <a:solidFill>
                  <a:srgbClr val="FFFFFF"/>
                </a:solidFill>
                <a:latin typeface="Verdana"/>
                <a:ea typeface="Verdana"/>
                <a:cs typeface="Verdana"/>
                <a:sym typeface="Verdana"/>
              </a:rPr>
              <a:t>‹#›</a:t>
            </a:fld>
            <a:endParaRPr b="0" sz="800" strike="noStrike">
              <a:solidFill>
                <a:srgbClr val="000000"/>
              </a:solidFill>
              <a:latin typeface="Times New Roman"/>
              <a:ea typeface="Times New Roman"/>
              <a:cs typeface="Times New Roman"/>
              <a:sym typeface="Times New Roman"/>
            </a:endParaRPr>
          </a:p>
        </p:txBody>
      </p:sp>
      <p:pic>
        <p:nvPicPr>
          <p:cNvPr id="266" name="Google Shape;266;p47"/>
          <p:cNvPicPr preferRelativeResize="0"/>
          <p:nvPr/>
        </p:nvPicPr>
        <p:blipFill rotWithShape="1">
          <a:blip r:embed="rId3">
            <a:alphaModFix/>
          </a:blip>
          <a:srcRect b="0" l="3977" r="5614" t="11150"/>
          <a:stretch/>
        </p:blipFill>
        <p:spPr>
          <a:xfrm>
            <a:off x="4607700" y="1011938"/>
            <a:ext cx="4109626" cy="3028876"/>
          </a:xfrm>
          <a:prstGeom prst="rect">
            <a:avLst/>
          </a:prstGeom>
          <a:noFill/>
          <a:ln>
            <a:noFill/>
          </a:ln>
        </p:spPr>
      </p:pic>
      <p:pic>
        <p:nvPicPr>
          <p:cNvPr id="267" name="Google Shape;267;p47"/>
          <p:cNvPicPr preferRelativeResize="0"/>
          <p:nvPr/>
        </p:nvPicPr>
        <p:blipFill rotWithShape="1">
          <a:blip r:embed="rId4">
            <a:alphaModFix/>
          </a:blip>
          <a:srcRect b="10578" l="0" r="8298" t="0"/>
          <a:stretch/>
        </p:blipFill>
        <p:spPr>
          <a:xfrm>
            <a:off x="48250" y="1011950"/>
            <a:ext cx="4523750" cy="2062806"/>
          </a:xfrm>
          <a:prstGeom prst="rect">
            <a:avLst/>
          </a:prstGeom>
          <a:noFill/>
          <a:ln>
            <a:noFill/>
          </a:ln>
        </p:spPr>
      </p:pic>
      <p:pic>
        <p:nvPicPr>
          <p:cNvPr id="268" name="Google Shape;268;p47"/>
          <p:cNvPicPr preferRelativeResize="0"/>
          <p:nvPr/>
        </p:nvPicPr>
        <p:blipFill>
          <a:blip r:embed="rId5">
            <a:alphaModFix/>
          </a:blip>
          <a:stretch>
            <a:fillRect/>
          </a:stretch>
        </p:blipFill>
        <p:spPr>
          <a:xfrm>
            <a:off x="370425" y="3735399"/>
            <a:ext cx="2510349" cy="1151250"/>
          </a:xfrm>
          <a:prstGeom prst="rect">
            <a:avLst/>
          </a:prstGeom>
          <a:noFill/>
          <a:ln>
            <a:noFill/>
          </a:ln>
        </p:spPr>
      </p:pic>
      <p:sp>
        <p:nvSpPr>
          <p:cNvPr id="269" name="Google Shape;269;p47"/>
          <p:cNvSpPr txBox="1"/>
          <p:nvPr/>
        </p:nvSpPr>
        <p:spPr>
          <a:xfrm>
            <a:off x="267550" y="3246763"/>
            <a:ext cx="2510400" cy="4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t>Disk parameters:</a:t>
            </a:r>
            <a:endParaRPr sz="1800"/>
          </a:p>
        </p:txBody>
      </p:sp>
      <p:pic>
        <p:nvPicPr>
          <p:cNvPr id="270" name="Google Shape;270;p47"/>
          <p:cNvPicPr preferRelativeResize="0"/>
          <p:nvPr/>
        </p:nvPicPr>
        <p:blipFill rotWithShape="1">
          <a:blip r:embed="rId6">
            <a:alphaModFix/>
          </a:blip>
          <a:srcRect b="0" l="0" r="0" t="52212"/>
          <a:stretch/>
        </p:blipFill>
        <p:spPr>
          <a:xfrm>
            <a:off x="5094150" y="4405650"/>
            <a:ext cx="3583163" cy="305100"/>
          </a:xfrm>
          <a:prstGeom prst="rect">
            <a:avLst/>
          </a:prstGeom>
          <a:noFill/>
          <a:ln>
            <a:noFill/>
          </a:ln>
        </p:spPr>
      </p:pic>
      <p:sp>
        <p:nvSpPr>
          <p:cNvPr id="271" name="Google Shape;271;p47"/>
          <p:cNvSpPr txBox="1"/>
          <p:nvPr/>
        </p:nvSpPr>
        <p:spPr>
          <a:xfrm>
            <a:off x="5014550" y="4040825"/>
            <a:ext cx="3414600" cy="3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dk1"/>
                </a:solidFill>
              </a:rPr>
              <a:t>Figure 6: </a:t>
            </a:r>
            <a:r>
              <a:rPr lang="en-GB" sz="1300">
                <a:solidFill>
                  <a:schemeClr val="dk1"/>
                </a:solidFill>
              </a:rPr>
              <a:t>Dust number density in </a:t>
            </a:r>
            <a:r>
              <a:rPr i="1" lang="en-GB" sz="1300">
                <a:solidFill>
                  <a:schemeClr val="dk1"/>
                </a:solidFill>
              </a:rPr>
              <a:t>xz</a:t>
            </a:r>
            <a:r>
              <a:rPr lang="en-GB" sz="1300">
                <a:solidFill>
                  <a:schemeClr val="dk1"/>
                </a:solidFill>
              </a:rPr>
              <a:t>-plane</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